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74" r:id="rId4"/>
    <p:sldId id="275" r:id="rId5"/>
    <p:sldId id="261" r:id="rId6"/>
    <p:sldId id="276" r:id="rId7"/>
    <p:sldId id="258" r:id="rId8"/>
    <p:sldId id="259" r:id="rId9"/>
    <p:sldId id="264" r:id="rId10"/>
    <p:sldId id="277" r:id="rId11"/>
    <p:sldId id="278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88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32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40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591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11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685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518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76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1412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2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99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B1FF3-7816-44C6-98C7-3994520492E7}" type="datetimeFigureOut">
              <a:rPr lang="it-IT" smtClean="0"/>
              <a:t>18/01/2020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2CD9D-6487-444C-BE70-FF61049ACC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64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livotti.net/" TargetMode="External"/><Relationship Id="rId2" Type="http://schemas.openxmlformats.org/officeDocument/2006/relationships/hyperlink" Target="http://www.micheledignazio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24236" y="494434"/>
            <a:ext cx="584892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Scheda didattica </a:t>
            </a:r>
            <a:r>
              <a:rPr lang="it-IT" b="1" dirty="0"/>
              <a:t>sul 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>riuso </a:t>
            </a:r>
            <a:r>
              <a:rPr lang="it-IT" b="1" dirty="0"/>
              <a:t>creativo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15709" y="2475345"/>
            <a:ext cx="6262255" cy="39787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dirty="0" smtClean="0"/>
              <a:t>Approfondimento successivo alla lettura del libro </a:t>
            </a:r>
          </a:p>
          <a:p>
            <a:pPr marL="0" indent="0" algn="ctr">
              <a:buNone/>
            </a:pPr>
            <a:r>
              <a:rPr lang="it-IT" i="1" dirty="0" smtClean="0">
                <a:latin typeface="Georgia" panose="02040502050405020303" pitchFamily="18" charset="0"/>
              </a:rPr>
              <a:t>Il secondo lavoro di Babbo Natale</a:t>
            </a:r>
          </a:p>
          <a:p>
            <a:pPr marL="0" indent="0" algn="ctr">
              <a:buNone/>
            </a:pPr>
            <a:r>
              <a:rPr lang="it-IT" dirty="0" smtClean="0"/>
              <a:t> (Rizzoli) </a:t>
            </a:r>
          </a:p>
          <a:p>
            <a:pPr marL="0" indent="0" algn="ctr">
              <a:buNone/>
            </a:pPr>
            <a:r>
              <a:rPr lang="it-IT" dirty="0" smtClean="0"/>
              <a:t>scritto da Michele D’Ignazio e illustrato da Sergio </a:t>
            </a:r>
            <a:r>
              <a:rPr lang="it-IT" dirty="0" err="1" smtClean="0"/>
              <a:t>Olivotti</a:t>
            </a:r>
            <a:endParaRPr lang="it-IT" dirty="0" smtClean="0"/>
          </a:p>
          <a:p>
            <a:pPr marL="0" indent="0" algn="ctr">
              <a:buNone/>
            </a:pPr>
            <a:endParaRPr lang="it-IT" dirty="0"/>
          </a:p>
          <a:p>
            <a:pPr marL="0" indent="0" algn="r">
              <a:buNone/>
            </a:pPr>
            <a:r>
              <a:rPr lang="it-IT" sz="1800" dirty="0">
                <a:solidFill>
                  <a:srgbClr val="FF0000"/>
                </a:solidFill>
                <a:hlinkClick r:id="rId2"/>
              </a:rPr>
              <a:t>www.micheledignazio.org</a:t>
            </a:r>
            <a:endParaRPr lang="it-IT" sz="1800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it-IT" sz="1800" dirty="0">
                <a:solidFill>
                  <a:srgbClr val="FF0000"/>
                </a:solidFill>
                <a:hlinkClick r:id="rId3"/>
              </a:rPr>
              <a:t>www.olivotti.net</a:t>
            </a:r>
            <a:r>
              <a:rPr lang="it-IT" sz="1800" dirty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9" y="126022"/>
            <a:ext cx="4643090" cy="646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637" y="-1125204"/>
            <a:ext cx="6908801" cy="8206320"/>
          </a:xfrm>
          <a:prstGeom prst="rect">
            <a:avLst/>
          </a:prstGeom>
        </p:spPr>
      </p:pic>
      <p:pic>
        <p:nvPicPr>
          <p:cNvPr id="4" name="Segnaposto contenuto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038" y="-204997"/>
            <a:ext cx="5341891" cy="72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5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905164"/>
            <a:ext cx="10515600" cy="5271799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Quello che </a:t>
            </a:r>
            <a:r>
              <a:rPr lang="it-IT" dirty="0" smtClean="0"/>
              <a:t>fa </a:t>
            </a:r>
            <a:r>
              <a:rPr lang="it-IT" dirty="0"/>
              <a:t>Babbo Natale è l’</a:t>
            </a:r>
            <a:r>
              <a:rPr lang="it-IT" i="1" dirty="0"/>
              <a:t>Up-cycling</a:t>
            </a:r>
            <a:r>
              <a:rPr lang="it-IT" dirty="0"/>
              <a:t>. Ovvero il </a:t>
            </a:r>
            <a:r>
              <a:rPr lang="it-IT" b="1" dirty="0" err="1"/>
              <a:t>ri</a:t>
            </a:r>
            <a:r>
              <a:rPr lang="it-IT" b="1" dirty="0"/>
              <a:t>-uso creativo</a:t>
            </a:r>
            <a:r>
              <a:rPr lang="it-IT" dirty="0"/>
              <a:t>.</a:t>
            </a:r>
          </a:p>
          <a:p>
            <a:pPr marL="0" indent="0">
              <a:buNone/>
            </a:pPr>
            <a:r>
              <a:rPr lang="it-IT" dirty="0"/>
              <a:t>È </a:t>
            </a:r>
            <a:r>
              <a:rPr lang="it-IT" dirty="0" smtClean="0"/>
              <a:t>ancora </a:t>
            </a:r>
            <a:r>
              <a:rPr lang="it-IT" dirty="0"/>
              <a:t>più importante del riciclaggio, perché non solo allunga la vita di un materiale o di un oggetto, ma lo </a:t>
            </a:r>
            <a:r>
              <a:rPr lang="it-IT" dirty="0" smtClean="0"/>
              <a:t>valorizza.</a:t>
            </a: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815" y="2551048"/>
            <a:ext cx="3112512" cy="362591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3" y="2548506"/>
            <a:ext cx="3140364" cy="365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C:\Users\Via Atene\AppData\Local\Microsoft\Windows\INetCache\Content.Word\libreria fai da te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64" y="424873"/>
            <a:ext cx="3904673" cy="2677031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</p:spPr>
      </p:pic>
      <p:sp>
        <p:nvSpPr>
          <p:cNvPr id="5" name="Rettangolo 4"/>
          <p:cNvSpPr/>
          <p:nvPr/>
        </p:nvSpPr>
        <p:spPr>
          <a:xfrm>
            <a:off x="3971637" y="424873"/>
            <a:ext cx="7342908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esempio, 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cassette della frutta si possono trasformare in una libreria. Dopo aver fatto il pieno di vitamine, riempiamole di libri, che ci nutrono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 pensieri e immaginazione. </a:t>
            </a:r>
            <a:endParaRPr lang="it-IT" dirty="0" smtClean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Sarà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qualcosa che abbiamo fatto 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nostre mani. Lo possiamo dire 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nostri ospiti. Anche con un pizzico di orgoglio, perché no! 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infine durerà anni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Decenni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Sarà la libreria dei nostri figli e forse anche dei nostri nipoti.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7" y="3212184"/>
            <a:ext cx="6822259" cy="3673525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1" y="3537853"/>
            <a:ext cx="4516582" cy="3055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contenitore di cibo si può valorizzare facendolo diventare un giocattolo.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bambini devono mangiare, 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 bisogna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anche renderli 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contenti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Altrimenti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è come lasciare un dipinto a metà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Un giocattolo pensato e costruito insieme a un bambino è un’occasione per passare qualche ora felice.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686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54" y="332510"/>
            <a:ext cx="5902036" cy="3651906"/>
          </a:xfrm>
          <a:effectLst>
            <a:softEdge rad="152400"/>
          </a:effectLst>
        </p:spPr>
      </p:pic>
      <p:sp>
        <p:nvSpPr>
          <p:cNvPr id="3" name="Rettangolo 2"/>
          <p:cNvSpPr/>
          <p:nvPr/>
        </p:nvSpPr>
        <p:spPr>
          <a:xfrm>
            <a:off x="230908" y="679580"/>
            <a:ext cx="6096000" cy="16109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it-IT" dirty="0" err="1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-uso creativo si fa della vera e propria arte.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Una scatola di scarpe può 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diventare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una piccola valigetta.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it-IT" sz="1600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it-IT" sz="1600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Oppure un teatrino.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Segnaposto contenut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8" y="2853107"/>
            <a:ext cx="5711915" cy="3787348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874082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695" y="2688557"/>
            <a:ext cx="5702920" cy="3379988"/>
          </a:xfrm>
          <a:effectLst>
            <a:softEdge rad="139700"/>
          </a:effectLst>
        </p:spPr>
      </p:pic>
      <p:sp>
        <p:nvSpPr>
          <p:cNvPr id="6" name="Rettangolo 5"/>
          <p:cNvSpPr/>
          <p:nvPr/>
        </p:nvSpPr>
        <p:spPr>
          <a:xfrm>
            <a:off x="78094" y="3308943"/>
            <a:ext cx="5896632" cy="2759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it-IT" dirty="0" smtClean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it-IT" dirty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Una </a:t>
            </a:r>
            <a:r>
              <a:rPr lang="it-IT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bottiglia di plastica tagliata a metà diventa con facilità un canestrino in cui lanciare i tappi</a:t>
            </a: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it-IT" dirty="0" smtClean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Due rotoli di carta igienica possono trasformarsi in un binocolo giocattolo.</a:t>
            </a:r>
            <a:endParaRPr lang="it-IT" dirty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it-IT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it-IT" dirty="0" smtClean="0">
                <a:latin typeface="Georgia" panose="02040502050405020303" pitchFamily="18" charset="0"/>
              </a:rPr>
              <a:t>Ma </a:t>
            </a:r>
            <a:r>
              <a:rPr lang="it-IT" dirty="0">
                <a:latin typeface="Georgia" panose="02040502050405020303" pitchFamily="18" charset="0"/>
              </a:rPr>
              <a:t>le idee possono essere </a:t>
            </a:r>
            <a:r>
              <a:rPr lang="it-IT" dirty="0" smtClean="0">
                <a:latin typeface="Georgia" panose="02040502050405020303" pitchFamily="18" charset="0"/>
              </a:rPr>
              <a:t>innumerevoli.  </a:t>
            </a:r>
            <a:endParaRPr lang="it-IT" dirty="0">
              <a:latin typeface="Georgia" panose="02040502050405020303" pitchFamily="18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06" y="314817"/>
            <a:ext cx="5179151" cy="3181898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55" y="314817"/>
            <a:ext cx="2857500" cy="22383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31" y="314817"/>
            <a:ext cx="3096070" cy="223837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377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" y="-137294"/>
            <a:ext cx="12898270" cy="6986563"/>
          </a:xfr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490614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" y="-185978"/>
            <a:ext cx="12291737" cy="7053008"/>
          </a:xfr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1143905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484" y="365125"/>
            <a:ext cx="4900469" cy="6214212"/>
          </a:xfrm>
          <a:effectLst>
            <a:softEdge rad="889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8" y="365125"/>
            <a:ext cx="6261194" cy="6214212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68209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535709"/>
            <a:ext cx="10515600" cy="605964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dirty="0">
                <a:latin typeface="Georgia" panose="02040502050405020303" pitchFamily="18" charset="0"/>
              </a:rPr>
              <a:t>I</a:t>
            </a:r>
            <a:r>
              <a:rPr lang="it-IT" sz="3600" dirty="0" smtClean="0">
                <a:latin typeface="Georgia" panose="02040502050405020303" pitchFamily="18" charset="0"/>
              </a:rPr>
              <a:t> </a:t>
            </a:r>
            <a:r>
              <a:rPr lang="it-IT" sz="3600" dirty="0">
                <a:latin typeface="Georgia" panose="02040502050405020303" pitchFamily="18" charset="0"/>
              </a:rPr>
              <a:t>vantaggi del </a:t>
            </a:r>
            <a:r>
              <a:rPr lang="it-IT" sz="3600" dirty="0" err="1">
                <a:latin typeface="Georgia" panose="02040502050405020303" pitchFamily="18" charset="0"/>
              </a:rPr>
              <a:t>ri</a:t>
            </a:r>
            <a:r>
              <a:rPr lang="it-IT" sz="3600" dirty="0">
                <a:latin typeface="Georgia" panose="02040502050405020303" pitchFamily="18" charset="0"/>
              </a:rPr>
              <a:t>-uso sono molteplici</a:t>
            </a:r>
            <a:r>
              <a:rPr lang="it-IT" sz="3600" dirty="0" smtClean="0">
                <a:latin typeface="Georgia" panose="02040502050405020303" pitchFamily="18" charset="0"/>
              </a:rPr>
              <a:t>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3600" dirty="0">
              <a:latin typeface="Georgia" panose="0204050205040502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it-IT" sz="3600" b="1" dirty="0">
                <a:latin typeface="Georgia" panose="02040502050405020303" pitchFamily="18" charset="0"/>
              </a:rPr>
              <a:t>Il riciclo spesso richiede grosse quantità di energia.</a:t>
            </a:r>
            <a:r>
              <a:rPr lang="it-IT" sz="3600" dirty="0">
                <a:latin typeface="Georgia" panose="02040502050405020303" pitchFamily="18" charset="0"/>
              </a:rPr>
              <a:t> Il netturbino che raccoglie i rifiuti. La benzina per il suo camion. L’energia che serve alle fabbriche per trattare i </a:t>
            </a:r>
            <a:r>
              <a:rPr lang="it-IT" sz="3600" dirty="0" smtClean="0">
                <a:latin typeface="Georgia" panose="02040502050405020303" pitchFamily="18" charset="0"/>
              </a:rPr>
              <a:t>materiali, per </a:t>
            </a:r>
            <a:r>
              <a:rPr lang="it-IT" sz="3600" dirty="0">
                <a:latin typeface="Georgia" panose="02040502050405020303" pitchFamily="18" charset="0"/>
              </a:rPr>
              <a:t>smistarli e riutilizzarli. Nel caso del </a:t>
            </a:r>
            <a:r>
              <a:rPr lang="it-IT" sz="3600" dirty="0" err="1">
                <a:latin typeface="Georgia" panose="02040502050405020303" pitchFamily="18" charset="0"/>
              </a:rPr>
              <a:t>ri</a:t>
            </a:r>
            <a:r>
              <a:rPr lang="it-IT" sz="3600" dirty="0">
                <a:latin typeface="Georgia" panose="02040502050405020303" pitchFamily="18" charset="0"/>
              </a:rPr>
              <a:t>-uso, </a:t>
            </a:r>
            <a:r>
              <a:rPr lang="it-IT" sz="3600" b="1" dirty="0">
                <a:latin typeface="Georgia" panose="02040502050405020303" pitchFamily="18" charset="0"/>
              </a:rPr>
              <a:t>l’energia necessaria a creare qualcosa di nuovo è quasi zero</a:t>
            </a:r>
            <a:r>
              <a:rPr lang="it-IT" sz="3600" dirty="0" smtClean="0">
                <a:latin typeface="Georgia" panose="02040502050405020303" pitchFamily="18" charset="0"/>
              </a:rPr>
              <a:t>.</a:t>
            </a:r>
            <a:r>
              <a:rPr lang="it-IT" sz="3600" b="1" dirty="0">
                <a:latin typeface="Georgia" panose="02040502050405020303" pitchFamily="18" charset="0"/>
              </a:rPr>
              <a:t> </a:t>
            </a:r>
            <a:endParaRPr lang="it-IT" sz="3600" dirty="0">
              <a:latin typeface="Georgia" panose="0204050205040502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endParaRPr lang="it-IT" sz="3600" b="1" dirty="0" smtClean="0">
              <a:latin typeface="Georgia" panose="0204050205040502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it-IT" sz="3600" b="1" dirty="0" smtClean="0">
                <a:latin typeface="Georgia" panose="02040502050405020303" pitchFamily="18" charset="0"/>
              </a:rPr>
              <a:t>Non </a:t>
            </a:r>
            <a:r>
              <a:rPr lang="it-IT" sz="3600" b="1" dirty="0">
                <a:latin typeface="Georgia" panose="02040502050405020303" pitchFamily="18" charset="0"/>
              </a:rPr>
              <a:t>tutti i materiali possono essere riciclati alla perfezione</a:t>
            </a:r>
            <a:r>
              <a:rPr lang="it-IT" sz="3600" dirty="0">
                <a:latin typeface="Georgia" panose="02040502050405020303" pitchFamily="18" charset="0"/>
              </a:rPr>
              <a:t>. Solo il vetro è un’eccezione. Ma nella maggior parte dei casi, il prodotto finale del riciclo risulta di qualità minore. Del cartone del succo di frutta, fatto con diversi materiali, non tutto si riesce a riciclare. E da una lattina riciclata si ottiene un tipo di alluminio più debole e più scarso. Questo tipo di processo con perdita di valore è definito </a:t>
            </a:r>
            <a:r>
              <a:rPr lang="it-IT" sz="3600" b="1" dirty="0">
                <a:latin typeface="Georgia" panose="02040502050405020303" pitchFamily="18" charset="0"/>
              </a:rPr>
              <a:t>down-cycling</a:t>
            </a:r>
            <a:r>
              <a:rPr lang="it-IT" sz="3600" dirty="0">
                <a:latin typeface="Georgia" panose="02040502050405020303" pitchFamily="18" charset="0"/>
              </a:rPr>
              <a:t>. So che siete bravi in inglese e avrete già capito che si tratta del contrario dell’</a:t>
            </a:r>
            <a:r>
              <a:rPr lang="it-IT" sz="3600" b="1" dirty="0">
                <a:latin typeface="Georgia" panose="02040502050405020303" pitchFamily="18" charset="0"/>
              </a:rPr>
              <a:t>up-cycling</a:t>
            </a:r>
            <a:r>
              <a:rPr lang="it-IT" sz="3600" dirty="0" smtClean="0">
                <a:latin typeface="Georgia" panose="02040502050405020303" pitchFamily="18" charset="0"/>
              </a:rPr>
              <a:t>.</a:t>
            </a:r>
            <a:r>
              <a:rPr lang="it-IT" sz="3600" dirty="0">
                <a:latin typeface="Georgia" panose="02040502050405020303" pitchFamily="18" charset="0"/>
              </a:rPr>
              <a:t> 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endParaRPr lang="it-IT" sz="3600" dirty="0" smtClean="0">
              <a:latin typeface="Georgia" panose="0204050205040502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it-IT" sz="3600" dirty="0" smtClean="0">
                <a:latin typeface="Georgia" panose="02040502050405020303" pitchFamily="18" charset="0"/>
              </a:rPr>
              <a:t>Il </a:t>
            </a:r>
            <a:r>
              <a:rPr lang="it-IT" sz="3600" dirty="0">
                <a:latin typeface="Georgia" panose="02040502050405020303" pitchFamily="18" charset="0"/>
              </a:rPr>
              <a:t>riciclaggio, pur migliorando notevolmente il nostro rispetto per la terra e l’ambiente, contribuisce ad alimentare</a:t>
            </a:r>
            <a:r>
              <a:rPr lang="it-IT" sz="3600" b="1" dirty="0">
                <a:latin typeface="Georgia" panose="02040502050405020303" pitchFamily="18" charset="0"/>
              </a:rPr>
              <a:t> la mentalità dell’usa e getta. </a:t>
            </a:r>
            <a:endParaRPr lang="it-IT" sz="3600" dirty="0">
              <a:latin typeface="Georgia" panose="02040502050405020303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dirty="0">
                <a:latin typeface="Georgia" panose="02040502050405020303" pitchFamily="18" charset="0"/>
              </a:rPr>
              <a:t> 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dirty="0">
                <a:latin typeface="Georgia" panose="02040502050405020303" pitchFamily="18" charset="0"/>
              </a:rPr>
              <a:t>La vera sfida è far diventare sempre più piccoli i sacchetti destinati al riciclaggio, riducendo tutto all’origine.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3600" dirty="0">
                <a:latin typeface="Georgia" panose="02040502050405020303" pitchFamily="18" charset="0"/>
              </a:rPr>
              <a:t>Quindi, i consigli di Babbo Natale e la Befana, sono questi</a:t>
            </a:r>
            <a:r>
              <a:rPr lang="it-IT" sz="3600" dirty="0" smtClean="0">
                <a:latin typeface="Georgia" panose="02040502050405020303" pitchFamily="18" charset="0"/>
              </a:rPr>
              <a:t>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3600" dirty="0">
              <a:latin typeface="Georgia" panose="02040502050405020303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it-IT" sz="3600" dirty="0">
                <a:latin typeface="Georgia" panose="02040502050405020303" pitchFamily="18" charset="0"/>
              </a:rPr>
              <a:t>compriamo il necessario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it-IT" sz="3600" dirty="0">
                <a:latin typeface="Georgia" panose="02040502050405020303" pitchFamily="18" charset="0"/>
              </a:rPr>
              <a:t>creiamo ciò che desideriamo con ciò che abbiamo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it-IT" sz="3600" dirty="0" smtClean="0">
                <a:latin typeface="Georgia" panose="02040502050405020303" pitchFamily="18" charset="0"/>
              </a:rPr>
              <a:t>di conseguenza: </a:t>
            </a:r>
            <a:r>
              <a:rPr lang="it-IT" sz="3600" dirty="0">
                <a:latin typeface="Georgia" panose="02040502050405020303" pitchFamily="18" charset="0"/>
              </a:rPr>
              <a:t>buttiamo </a:t>
            </a:r>
            <a:r>
              <a:rPr lang="it-IT" sz="3600" dirty="0" smtClean="0">
                <a:latin typeface="Georgia" panose="02040502050405020303" pitchFamily="18" charset="0"/>
              </a:rPr>
              <a:t>meno</a:t>
            </a:r>
            <a:endParaRPr lang="it-IT" sz="36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5457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PER IL PIACERE DI COMPRENDERE</a:t>
            </a:r>
            <a:br>
              <a:rPr lang="it-IT" b="1" dirty="0"/>
            </a:b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177047"/>
            <a:ext cx="10515600" cy="49999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1) Perché </a:t>
            </a:r>
            <a:r>
              <a:rPr lang="it-IT" dirty="0"/>
              <a:t>Babbo Natale perde il lavoro?</a:t>
            </a:r>
          </a:p>
          <a:p>
            <a:pPr marL="0" indent="0">
              <a:buNone/>
            </a:pPr>
            <a:r>
              <a:rPr lang="it-IT" dirty="0" smtClean="0"/>
              <a:t>2) Perché </a:t>
            </a:r>
            <a:r>
              <a:rPr lang="it-IT" dirty="0"/>
              <a:t>a Babbo Natale piace così tanto ricevere le lettere dei bambini?</a:t>
            </a:r>
          </a:p>
          <a:p>
            <a:pPr marL="0" indent="0">
              <a:buNone/>
            </a:pPr>
            <a:r>
              <a:rPr lang="it-IT" dirty="0" smtClean="0"/>
              <a:t>3) Quali </a:t>
            </a:r>
            <a:r>
              <a:rPr lang="it-IT" dirty="0"/>
              <a:t>sono i tre requisiti per diventare Babbo Natale ed essere assunti dalla Poste internazionali?</a:t>
            </a:r>
          </a:p>
          <a:p>
            <a:pPr marL="0" indent="0">
              <a:buNone/>
            </a:pPr>
            <a:r>
              <a:rPr lang="it-IT" dirty="0" smtClean="0"/>
              <a:t>4) Cosa </a:t>
            </a:r>
            <a:r>
              <a:rPr lang="it-IT" dirty="0"/>
              <a:t>sono i droni?</a:t>
            </a:r>
          </a:p>
          <a:p>
            <a:pPr marL="0" indent="0">
              <a:buNone/>
            </a:pPr>
            <a:r>
              <a:rPr lang="it-IT" dirty="0" smtClean="0"/>
              <a:t>5) Descrivi </a:t>
            </a:r>
            <a:r>
              <a:rPr lang="it-IT" dirty="0"/>
              <a:t>il super direttore delle Poste internazionali.</a:t>
            </a:r>
          </a:p>
          <a:p>
            <a:pPr marL="0" indent="0">
              <a:buNone/>
            </a:pPr>
            <a:r>
              <a:rPr lang="it-IT" dirty="0" smtClean="0"/>
              <a:t>6) Quanti </a:t>
            </a:r>
            <a:r>
              <a:rPr lang="it-IT" dirty="0"/>
              <a:t>colloqui di lavoro fa Babbo Natale? Qual è quello che ti ha incuriosito di </a:t>
            </a:r>
            <a:r>
              <a:rPr lang="it-IT" dirty="0" smtClean="0"/>
              <a:t>più?</a:t>
            </a:r>
          </a:p>
          <a:p>
            <a:pPr marL="0" indent="0">
              <a:buNone/>
            </a:pPr>
            <a:r>
              <a:rPr lang="it-IT" dirty="0" smtClean="0"/>
              <a:t>7) Quali </a:t>
            </a:r>
            <a:r>
              <a:rPr lang="it-IT" dirty="0"/>
              <a:t>sono i tuoi desideri?</a:t>
            </a:r>
          </a:p>
          <a:p>
            <a:pPr marL="0" indent="0">
              <a:buNone/>
            </a:pPr>
            <a:r>
              <a:rPr lang="it-IT" dirty="0" smtClean="0"/>
              <a:t>8) Descrivi </a:t>
            </a:r>
            <a:r>
              <a:rPr lang="it-IT" dirty="0"/>
              <a:t>il personaggio di Bice. Ti aspettavi di ritrovarla in questa storia?</a:t>
            </a:r>
          </a:p>
          <a:p>
            <a:pPr marL="0" indent="0">
              <a:buNone/>
            </a:pPr>
            <a:r>
              <a:rPr lang="it-IT" dirty="0" smtClean="0"/>
              <a:t>9) Cosa </a:t>
            </a:r>
            <a:r>
              <a:rPr lang="it-IT" dirty="0"/>
              <a:t>ne pensi del nuovo lavoro di Babbo Natale?</a:t>
            </a:r>
          </a:p>
          <a:p>
            <a:pPr marL="0" indent="0">
              <a:buNone/>
            </a:pPr>
            <a:r>
              <a:rPr lang="it-IT" dirty="0" smtClean="0"/>
              <a:t>10) Come </a:t>
            </a:r>
            <a:r>
              <a:rPr lang="it-IT" dirty="0"/>
              <a:t>potrebbe continuare la storia?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5638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405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Georgia</vt:lpstr>
      <vt:lpstr>Times New Roman</vt:lpstr>
      <vt:lpstr>Tema di Office</vt:lpstr>
      <vt:lpstr>Scheda didattica sul  riuso creativo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IL PIACERE DI COMPRENDERE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Via Atene</dc:creator>
  <cp:lastModifiedBy>Via Atene</cp:lastModifiedBy>
  <cp:revision>41</cp:revision>
  <cp:lastPrinted>2020-01-13T11:31:46Z</cp:lastPrinted>
  <dcterms:created xsi:type="dcterms:W3CDTF">2020-01-12T18:41:03Z</dcterms:created>
  <dcterms:modified xsi:type="dcterms:W3CDTF">2020-01-18T10:43:11Z</dcterms:modified>
</cp:coreProperties>
</file>