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3" r:id="rId3"/>
    <p:sldId id="272" r:id="rId4"/>
    <p:sldId id="270" r:id="rId5"/>
    <p:sldId id="275" r:id="rId6"/>
    <p:sldId id="276" r:id="rId7"/>
    <p:sldId id="271" r:id="rId8"/>
    <p:sldId id="277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188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32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405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591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111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685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518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76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1412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52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99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B1FF3-7816-44C6-98C7-3994520492E7}" type="datetimeFigureOut">
              <a:rPr lang="it-IT" smtClean="0"/>
              <a:t>09/02/2020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064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livotti.net/" TargetMode="External"/><Relationship Id="rId2" Type="http://schemas.openxmlformats.org/officeDocument/2006/relationships/hyperlink" Target="http://www.micheledignazio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97600" y="365125"/>
            <a:ext cx="5156200" cy="1325563"/>
          </a:xfrm>
        </p:spPr>
        <p:txBody>
          <a:bodyPr/>
          <a:lstStyle/>
          <a:p>
            <a:pPr algn="ctr"/>
            <a:r>
              <a:rPr lang="it-IT" b="1" dirty="0"/>
              <a:t>Scheda didattica </a:t>
            </a:r>
            <a:r>
              <a:rPr lang="it-IT" b="1" dirty="0" smtClean="0"/>
              <a:t>sui </a:t>
            </a:r>
            <a:br>
              <a:rPr lang="it-IT" b="1" dirty="0" smtClean="0"/>
            </a:br>
            <a:r>
              <a:rPr lang="it-IT" b="1" dirty="0" smtClean="0"/>
              <a:t>desideri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523344" y="1825625"/>
            <a:ext cx="6289965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dirty="0"/>
              <a:t>Approfondimento </a:t>
            </a:r>
            <a:r>
              <a:rPr lang="it-IT" dirty="0" smtClean="0"/>
              <a:t>successivo alla </a:t>
            </a:r>
            <a:r>
              <a:rPr lang="it-IT" dirty="0"/>
              <a:t>lettura </a:t>
            </a:r>
            <a:r>
              <a:rPr lang="it-IT" dirty="0" smtClean="0"/>
              <a:t>del libro </a:t>
            </a:r>
            <a:endParaRPr lang="it-IT" dirty="0"/>
          </a:p>
          <a:p>
            <a:pPr marL="0" indent="0" algn="ctr">
              <a:buNone/>
            </a:pPr>
            <a:r>
              <a:rPr lang="it-IT" i="1" dirty="0" smtClean="0">
                <a:latin typeface="Georgia" panose="02040502050405020303" pitchFamily="18" charset="0"/>
              </a:rPr>
              <a:t>Il </a:t>
            </a:r>
            <a:r>
              <a:rPr lang="it-IT" i="1" dirty="0">
                <a:latin typeface="Georgia" panose="02040502050405020303" pitchFamily="18" charset="0"/>
              </a:rPr>
              <a:t>secondo lavoro di Babbo </a:t>
            </a:r>
            <a:r>
              <a:rPr lang="it-IT" i="1" dirty="0" smtClean="0">
                <a:latin typeface="Georgia" panose="02040502050405020303" pitchFamily="18" charset="0"/>
              </a:rPr>
              <a:t>Natale </a:t>
            </a:r>
          </a:p>
          <a:p>
            <a:pPr marL="0" indent="0" algn="ctr">
              <a:buNone/>
            </a:pPr>
            <a:r>
              <a:rPr lang="it-IT" dirty="0" smtClean="0"/>
              <a:t>(</a:t>
            </a:r>
            <a:r>
              <a:rPr lang="it-IT" dirty="0"/>
              <a:t>Rizzoli) </a:t>
            </a:r>
          </a:p>
          <a:p>
            <a:pPr marL="0" indent="0" algn="ctr">
              <a:buNone/>
            </a:pPr>
            <a:r>
              <a:rPr lang="it-IT" dirty="0"/>
              <a:t>scritto da Michele D’Ignazio e illustrato da Sergio </a:t>
            </a:r>
            <a:r>
              <a:rPr lang="it-IT" dirty="0" err="1"/>
              <a:t>Olivotti</a:t>
            </a:r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pPr marL="0" indent="0" algn="r">
              <a:buNone/>
            </a:pPr>
            <a:r>
              <a:rPr lang="it-IT" sz="1800" dirty="0" smtClean="0">
                <a:solidFill>
                  <a:srgbClr val="FF0000"/>
                </a:solidFill>
                <a:hlinkClick r:id="rId2"/>
              </a:rPr>
              <a:t>www.micheledignazio.org</a:t>
            </a:r>
            <a:endParaRPr lang="it-IT" sz="18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it-IT" sz="1800" dirty="0" smtClean="0">
                <a:solidFill>
                  <a:srgbClr val="FF0000"/>
                </a:solidFill>
                <a:hlinkClick r:id="rId3"/>
              </a:rPr>
              <a:t>www.olivotti.net</a:t>
            </a:r>
            <a:r>
              <a:rPr lang="it-IT" sz="1800" dirty="0" smtClean="0">
                <a:solidFill>
                  <a:srgbClr val="FF0000"/>
                </a:solidFill>
              </a:rPr>
              <a:t> </a:t>
            </a:r>
            <a:endParaRPr lang="it-IT" sz="1800" dirty="0">
              <a:solidFill>
                <a:srgbClr val="FF0000"/>
              </a:solidFill>
            </a:endParaRP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07" y="225162"/>
            <a:ext cx="4591820" cy="639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PER IL PIACERE DI COMPRENDERE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1) Perché Babbo Natale perde il lavoro?</a:t>
            </a:r>
          </a:p>
          <a:p>
            <a:pPr marL="0" indent="0">
              <a:buNone/>
            </a:pPr>
            <a:r>
              <a:rPr lang="it-IT" dirty="0"/>
              <a:t>2) Perché a Babbo Natale piace così tanto ricevere le lettere dei bambini?</a:t>
            </a:r>
          </a:p>
          <a:p>
            <a:pPr marL="0" indent="0">
              <a:buNone/>
            </a:pPr>
            <a:r>
              <a:rPr lang="it-IT" dirty="0"/>
              <a:t>3) Quali sono i tre requisiti per diventare Babbo Natale ed essere assunti dalla Poste internazionali?</a:t>
            </a:r>
          </a:p>
          <a:p>
            <a:pPr marL="0" indent="0">
              <a:buNone/>
            </a:pPr>
            <a:r>
              <a:rPr lang="it-IT" dirty="0"/>
              <a:t>4) Cosa sono i droni?</a:t>
            </a:r>
          </a:p>
          <a:p>
            <a:pPr marL="0" indent="0">
              <a:buNone/>
            </a:pPr>
            <a:r>
              <a:rPr lang="it-IT" dirty="0"/>
              <a:t>5) Descrivi il super direttore delle Poste internazionali.</a:t>
            </a:r>
          </a:p>
          <a:p>
            <a:pPr marL="0" indent="0">
              <a:buNone/>
            </a:pPr>
            <a:r>
              <a:rPr lang="it-IT" dirty="0"/>
              <a:t>6) Quanti colloqui di lavoro fa Babbo Natale? Qual è quello che ti ha incuriosito di più</a:t>
            </a:r>
            <a:r>
              <a:rPr lang="it-IT" dirty="0" smtClean="0"/>
              <a:t>?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7) </a:t>
            </a:r>
            <a:r>
              <a:rPr lang="it-IT" dirty="0"/>
              <a:t>Descrivi il personaggio di Bice. Ti aspettavi di ritrovarla in questa storia?</a:t>
            </a:r>
          </a:p>
          <a:p>
            <a:pPr marL="0" indent="0">
              <a:buNone/>
            </a:pPr>
            <a:r>
              <a:rPr lang="it-IT" dirty="0" smtClean="0"/>
              <a:t>8) </a:t>
            </a:r>
            <a:r>
              <a:rPr lang="it-IT" dirty="0"/>
              <a:t>Cosa ne pensi del nuovo lavoro di Babbo Natale?</a:t>
            </a:r>
          </a:p>
          <a:p>
            <a:pPr marL="0" indent="0">
              <a:buNone/>
            </a:pPr>
            <a:r>
              <a:rPr lang="it-IT" dirty="0" smtClean="0"/>
              <a:t>9) </a:t>
            </a:r>
            <a:r>
              <a:rPr lang="it-IT" dirty="0"/>
              <a:t>Come potrebbe continuare la storia?</a:t>
            </a:r>
          </a:p>
        </p:txBody>
      </p:sp>
    </p:spTree>
    <p:extLst>
      <p:ext uri="{BB962C8B-B14F-4D97-AF65-F5344CB8AC3E}">
        <p14:creationId xmlns:p14="http://schemas.microsoft.com/office/powerpoint/2010/main" val="336224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729673"/>
            <a:ext cx="10515600" cy="54472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dirty="0" smtClean="0">
                <a:latin typeface="Georgia" panose="02040502050405020303" pitchFamily="18" charset="0"/>
              </a:rPr>
              <a:t>Forse… potrebbe continuare così!</a:t>
            </a:r>
          </a:p>
          <a:p>
            <a:pPr marL="0" indent="0" algn="ctr">
              <a:buNone/>
            </a:pPr>
            <a:endParaRPr lang="it-IT" sz="6800" dirty="0" smtClean="0">
              <a:latin typeface="Kristen ITC" panose="03050502040202030202" pitchFamily="66" charset="0"/>
            </a:endParaRPr>
          </a:p>
          <a:p>
            <a:pPr marL="0" indent="0" algn="ctr">
              <a:buNone/>
            </a:pPr>
            <a:r>
              <a:rPr lang="it-IT" sz="6800" dirty="0" smtClean="0">
                <a:latin typeface="Kristen ITC" panose="03050502040202030202" pitchFamily="66" charset="0"/>
              </a:rPr>
              <a:t>Gli straordinari</a:t>
            </a:r>
          </a:p>
          <a:p>
            <a:pPr marL="0" indent="0" algn="ctr">
              <a:buNone/>
            </a:pPr>
            <a:r>
              <a:rPr lang="it-IT" sz="6800" dirty="0" smtClean="0">
                <a:latin typeface="Kristen ITC" panose="03050502040202030202" pitchFamily="66" charset="0"/>
              </a:rPr>
              <a:t>di Babbo Natale</a:t>
            </a:r>
            <a:endParaRPr lang="it-IT" sz="6800" dirty="0"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38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4800" y="249382"/>
            <a:ext cx="10825018" cy="6608618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400" dirty="0" smtClean="0">
                <a:latin typeface="Georgia" panose="02040502050405020303" pitchFamily="18" charset="0"/>
              </a:rPr>
              <a:t>I </a:t>
            </a:r>
            <a:r>
              <a:rPr lang="it-IT" sz="3400" dirty="0">
                <a:latin typeface="Georgia" panose="02040502050405020303" pitchFamily="18" charset="0"/>
              </a:rPr>
              <a:t>desideri </a:t>
            </a:r>
            <a:r>
              <a:rPr lang="it-IT" sz="3400" dirty="0" smtClean="0">
                <a:latin typeface="Georgia" panose="02040502050405020303" pitchFamily="18" charset="0"/>
              </a:rPr>
              <a:t>dei bambini cambiavano </a:t>
            </a:r>
            <a:r>
              <a:rPr lang="it-IT" sz="3400" dirty="0">
                <a:latin typeface="Georgia" panose="02040502050405020303" pitchFamily="18" charset="0"/>
              </a:rPr>
              <a:t>di anno in anno, con grande velocità.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400" dirty="0" smtClean="0">
                <a:latin typeface="Georgia" panose="02040502050405020303" pitchFamily="18" charset="0"/>
              </a:rPr>
              <a:t>Alcuni </a:t>
            </a:r>
            <a:r>
              <a:rPr lang="it-IT" sz="3400" dirty="0">
                <a:latin typeface="Georgia" panose="02040502050405020303" pitchFamily="18" charset="0"/>
              </a:rPr>
              <a:t>erano davvero complicati. Ad esempio: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400" i="1" dirty="0" smtClean="0">
                <a:latin typeface="Georgia" panose="02040502050405020303" pitchFamily="18" charset="0"/>
              </a:rPr>
              <a:t>- La </a:t>
            </a:r>
            <a:r>
              <a:rPr lang="it-IT" sz="3400" i="1" dirty="0">
                <a:latin typeface="Georgia" panose="02040502050405020303" pitchFamily="18" charset="0"/>
              </a:rPr>
              <a:t>compagnia dei genitori (che a volte lavorano troppo)</a:t>
            </a:r>
            <a:endParaRPr lang="it-IT" sz="3400" dirty="0">
              <a:latin typeface="Georgia" panose="02040502050405020303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400" i="1" dirty="0" smtClean="0">
                <a:latin typeface="Georgia" panose="02040502050405020303" pitchFamily="18" charset="0"/>
              </a:rPr>
              <a:t>- Avere </a:t>
            </a:r>
            <a:r>
              <a:rPr lang="it-IT" sz="3400" i="1" dirty="0">
                <a:latin typeface="Georgia" panose="02040502050405020303" pitchFamily="18" charset="0"/>
              </a:rPr>
              <a:t>più tempo libero e giocare all’aria aperta.</a:t>
            </a:r>
            <a:endParaRPr lang="it-IT" sz="3400" dirty="0">
              <a:latin typeface="Georgia" panose="02040502050405020303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400" i="1" dirty="0" smtClean="0">
                <a:latin typeface="Georgia" panose="02040502050405020303" pitchFamily="18" charset="0"/>
              </a:rPr>
              <a:t>- Fermare </a:t>
            </a:r>
            <a:r>
              <a:rPr lang="it-IT" sz="3400" i="1" dirty="0">
                <a:latin typeface="Georgia" panose="02040502050405020303" pitchFamily="18" charset="0"/>
              </a:rPr>
              <a:t>gli incendi nei boschi.</a:t>
            </a:r>
            <a:endParaRPr lang="it-IT" sz="3400" dirty="0">
              <a:latin typeface="Georgia" panose="02040502050405020303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400" dirty="0" smtClean="0">
                <a:latin typeface="Georgia" panose="02040502050405020303" pitchFamily="18" charset="0"/>
              </a:rPr>
              <a:t>«Beh</a:t>
            </a:r>
            <a:r>
              <a:rPr lang="it-IT" sz="3400" dirty="0">
                <a:latin typeface="Georgia" panose="02040502050405020303" pitchFamily="18" charset="0"/>
              </a:rPr>
              <a:t>, potrei fare il vigile del fuoco come terzo lavoro</a:t>
            </a:r>
            <a:r>
              <a:rPr lang="it-IT" sz="3400" dirty="0" smtClean="0">
                <a:latin typeface="Georgia" panose="02040502050405020303" pitchFamily="18" charset="0"/>
              </a:rPr>
              <a:t>…» </a:t>
            </a:r>
            <a:r>
              <a:rPr lang="it-IT" sz="3400" dirty="0">
                <a:latin typeface="Georgia" panose="02040502050405020303" pitchFamily="18" charset="0"/>
              </a:rPr>
              <a:t>borbottava Babbo Natale, </a:t>
            </a:r>
            <a:r>
              <a:rPr lang="it-IT" sz="3400" dirty="0" smtClean="0">
                <a:latin typeface="Georgia" panose="02040502050405020303" pitchFamily="18" charset="0"/>
              </a:rPr>
              <a:t>«sono </a:t>
            </a:r>
            <a:r>
              <a:rPr lang="it-IT" sz="3400" dirty="0">
                <a:latin typeface="Georgia" panose="02040502050405020303" pitchFamily="18" charset="0"/>
              </a:rPr>
              <a:t>esperto di vigilia e la divisa già ce l’ho</a:t>
            </a:r>
            <a:r>
              <a:rPr lang="it-IT" sz="3400" dirty="0" smtClean="0">
                <a:latin typeface="Georgia" panose="02040502050405020303" pitchFamily="18" charset="0"/>
              </a:rPr>
              <a:t>!»</a:t>
            </a:r>
            <a:endParaRPr lang="it-IT" sz="3400" dirty="0">
              <a:latin typeface="Georgia" panose="02040502050405020303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400" dirty="0" smtClean="0">
                <a:latin typeface="Georgia" panose="02040502050405020303" pitchFamily="18" charset="0"/>
              </a:rPr>
              <a:t>«Ma </a:t>
            </a:r>
            <a:r>
              <a:rPr lang="it-IT" sz="3400" dirty="0">
                <a:latin typeface="Georgia" panose="02040502050405020303" pitchFamily="18" charset="0"/>
              </a:rPr>
              <a:t>come faccio a fabbricare aria aperta e tempo libero</a:t>
            </a:r>
            <a:r>
              <a:rPr lang="it-IT" sz="3400" dirty="0" smtClean="0">
                <a:latin typeface="Georgia" panose="02040502050405020303" pitchFamily="18" charset="0"/>
              </a:rPr>
              <a:t>?»</a:t>
            </a:r>
            <a:r>
              <a:rPr lang="it-IT" sz="3400" dirty="0">
                <a:latin typeface="Georgia" panose="02040502050405020303" pitchFamily="18" charset="0"/>
              </a:rPr>
              <a:t> 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248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2655" y="424873"/>
            <a:ext cx="10908145" cy="6197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Il tepore del vento e le lettere dei bambini arrivavano sempre con più anticipo.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A marzo, Babbo Natale era già pieno di lavoro.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Al lato della casetta e del garage con le renne, aveva costruito un capanno di legno, che aveva chiamato l’</a:t>
            </a:r>
            <a:r>
              <a:rPr lang="it-IT" sz="3000" i="1" dirty="0">
                <a:latin typeface="Georgia" panose="02040502050405020303" pitchFamily="18" charset="0"/>
              </a:rPr>
              <a:t>ufficio spremi-idee</a:t>
            </a:r>
            <a:r>
              <a:rPr lang="it-IT" sz="3000" dirty="0">
                <a:latin typeface="Georgia" panose="02040502050405020303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Era il posto dove cercava la giusta concentrazione: c’erano tutti i premi che aveva ricevuto nella sua lunga e onorata carriera, uno spremi-arance per fare il pieno di vitamina </a:t>
            </a:r>
            <a:r>
              <a:rPr lang="it-IT" sz="3000" i="1" dirty="0">
                <a:latin typeface="Georgia" panose="02040502050405020303" pitchFamily="18" charset="0"/>
              </a:rPr>
              <a:t>c</a:t>
            </a:r>
            <a:r>
              <a:rPr lang="it-IT" sz="3000" dirty="0">
                <a:latin typeface="Georgia" panose="02040502050405020303" pitchFamily="18" charset="0"/>
              </a:rPr>
              <a:t>, e dei remi di barca, per ricordargli che la vacanza al mare se la doveva meritare.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Ma Bice iniziava a preoccuparsi, perché Babbo Natale si dimenticava persino di pettinarsi la barba.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2386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415636"/>
            <a:ext cx="10515600" cy="576132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La saggezza, tipica del suo carattere, rischiava di non bastare più.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«Ascolta, Bice: in questa lettera un bambino di otto anni mi chiede un tramonto. Hanno costruito un palazzone davanti alla sua finestra e i suoi genitori non lo portano mai in campagna. Troverò un modo per impacchettare i tramonti?»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Tra le ultime lettere ricevute, c’era una richiesta ancor più complicata, che mai gli era stata fatta: una bambina di cinque anni gli chiedeva di cancellare un </a:t>
            </a:r>
            <a:r>
              <a:rPr lang="it-IT" sz="3000" dirty="0" smtClean="0">
                <a:latin typeface="Georgia" panose="02040502050405020303" pitchFamily="18" charset="0"/>
              </a:rPr>
              <a:t>brutto ricordo.</a:t>
            </a:r>
            <a:endParaRPr lang="it-IT" sz="3000" dirty="0">
              <a:latin typeface="Georgia" panose="02040502050405020303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Bice gli era sempre accanto e gli regalava consigli preziosi.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3000" dirty="0">
                <a:latin typeface="Georgia" panose="02040502050405020303" pitchFamily="18" charset="0"/>
              </a:rPr>
              <a:t>Ma in uno strano giorno di scirocco arrivò la letterina di Neve. </a:t>
            </a:r>
          </a:p>
        </p:txBody>
      </p:sp>
    </p:spTree>
    <p:extLst>
      <p:ext uri="{BB962C8B-B14F-4D97-AF65-F5344CB8AC3E}">
        <p14:creationId xmlns:p14="http://schemas.microsoft.com/office/powerpoint/2010/main" val="3901293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080655"/>
            <a:ext cx="10515600" cy="5096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6800" i="1" dirty="0" smtClean="0"/>
              <a:t>E ora…</a:t>
            </a:r>
          </a:p>
          <a:p>
            <a:pPr marL="0" indent="0" algn="ctr">
              <a:buNone/>
            </a:pPr>
            <a:endParaRPr lang="it-IT" sz="4200" i="1" dirty="0" smtClean="0"/>
          </a:p>
          <a:p>
            <a:pPr marL="0" indent="0" algn="ctr">
              <a:buNone/>
            </a:pPr>
            <a:r>
              <a:rPr lang="it-IT" sz="6800" dirty="0" smtClean="0"/>
              <a:t>Quali sono i vostri desideri?</a:t>
            </a:r>
            <a:endParaRPr lang="it-IT" sz="6800" dirty="0"/>
          </a:p>
        </p:txBody>
      </p:sp>
    </p:spTree>
    <p:extLst>
      <p:ext uri="{BB962C8B-B14F-4D97-AF65-F5344CB8AC3E}">
        <p14:creationId xmlns:p14="http://schemas.microsoft.com/office/powerpoint/2010/main" val="1398462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95311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b="1" dirty="0" smtClean="0"/>
              <a:t>Babbo Natale sarà felice di fare degli straordinari, ma riuscirà ad esaudire i desideri di tutti?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618065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495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Kristen ITC</vt:lpstr>
      <vt:lpstr>Tema di Office</vt:lpstr>
      <vt:lpstr>Scheda didattica sui  desideri </vt:lpstr>
      <vt:lpstr>PER IL PIACERE DI COMPRENDERE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Babbo Natale sarà felice di fare degli straordinari, ma riuscirà ad esaudire i desideri di tutti?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Via Atene</dc:creator>
  <cp:lastModifiedBy>Via Atene</cp:lastModifiedBy>
  <cp:revision>24</cp:revision>
  <dcterms:created xsi:type="dcterms:W3CDTF">2020-01-12T18:41:03Z</dcterms:created>
  <dcterms:modified xsi:type="dcterms:W3CDTF">2020-02-09T10:43:10Z</dcterms:modified>
</cp:coreProperties>
</file>