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6" r:id="rId2"/>
    <p:sldId id="287" r:id="rId3"/>
    <p:sldId id="288" r:id="rId4"/>
    <p:sldId id="289" r:id="rId5"/>
    <p:sldId id="257" r:id="rId6"/>
    <p:sldId id="258" r:id="rId7"/>
    <p:sldId id="259" r:id="rId8"/>
    <p:sldId id="262" r:id="rId9"/>
    <p:sldId id="260" r:id="rId10"/>
    <p:sldId id="261" r:id="rId11"/>
    <p:sldId id="263" r:id="rId12"/>
    <p:sldId id="264" r:id="rId13"/>
    <p:sldId id="265" r:id="rId14"/>
    <p:sldId id="266" r:id="rId15"/>
    <p:sldId id="267" r:id="rId16"/>
    <p:sldId id="268" r:id="rId17"/>
    <p:sldId id="270" r:id="rId18"/>
    <p:sldId id="271" r:id="rId19"/>
    <p:sldId id="290" r:id="rId20"/>
    <p:sldId id="291" r:id="rId21"/>
    <p:sldId id="272" r:id="rId22"/>
    <p:sldId id="273" r:id="rId23"/>
    <p:sldId id="274" r:id="rId24"/>
    <p:sldId id="275" r:id="rId25"/>
    <p:sldId id="276" r:id="rId26"/>
    <p:sldId id="277" r:id="rId27"/>
    <p:sldId id="278" r:id="rId28"/>
    <p:sldId id="292" r:id="rId29"/>
    <p:sldId id="280" r:id="rId30"/>
    <p:sldId id="281" r:id="rId31"/>
    <p:sldId id="282" r:id="rId32"/>
    <p:sldId id="283" r:id="rId33"/>
    <p:sldId id="284" r:id="rId3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579CF6-7824-4D92-BD9B-96DEE10B1BDE}" type="datetimeFigureOut">
              <a:rPr lang="it-IT" smtClean="0"/>
              <a:t>19/02/2020</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38C85-2C13-46FB-B7C0-8BBBAF17CC02}" type="slidenum">
              <a:rPr lang="it-IT" smtClean="0"/>
              <a:t>‹N›</a:t>
            </a:fld>
            <a:endParaRPr lang="it-IT"/>
          </a:p>
        </p:txBody>
      </p:sp>
    </p:spTree>
    <p:extLst>
      <p:ext uri="{BB962C8B-B14F-4D97-AF65-F5344CB8AC3E}">
        <p14:creationId xmlns:p14="http://schemas.microsoft.com/office/powerpoint/2010/main" val="2310126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F8C38C85-2C13-46FB-B7C0-8BBBAF17CC02}" type="slidenum">
              <a:rPr lang="it-IT" smtClean="0"/>
              <a:t>15</a:t>
            </a:fld>
            <a:endParaRPr lang="it-IT"/>
          </a:p>
        </p:txBody>
      </p:sp>
    </p:spTree>
    <p:extLst>
      <p:ext uri="{BB962C8B-B14F-4D97-AF65-F5344CB8AC3E}">
        <p14:creationId xmlns:p14="http://schemas.microsoft.com/office/powerpoint/2010/main" val="1696313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5AA8EEF-13E3-4D5C-9F59-6A3591DB00CA}" type="datetimeFigureOut">
              <a:rPr lang="it-IT" smtClean="0"/>
              <a:t>19/02/2020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AF6352-AD93-4FC8-8D35-07C612BAC553}" type="slidenum">
              <a:rPr lang="it-IT" smtClean="0"/>
              <a:t>‹N›</a:t>
            </a:fld>
            <a:endParaRPr lang="it-IT"/>
          </a:p>
        </p:txBody>
      </p:sp>
    </p:spTree>
    <p:extLst>
      <p:ext uri="{BB962C8B-B14F-4D97-AF65-F5344CB8AC3E}">
        <p14:creationId xmlns:p14="http://schemas.microsoft.com/office/powerpoint/2010/main" val="3780913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5AA8EEF-13E3-4D5C-9F59-6A3591DB00CA}" type="datetimeFigureOut">
              <a:rPr lang="it-IT" smtClean="0"/>
              <a:t>19/02/2020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AF6352-AD93-4FC8-8D35-07C612BAC553}" type="slidenum">
              <a:rPr lang="it-IT" smtClean="0"/>
              <a:t>‹N›</a:t>
            </a:fld>
            <a:endParaRPr lang="it-IT"/>
          </a:p>
        </p:txBody>
      </p:sp>
    </p:spTree>
    <p:extLst>
      <p:ext uri="{BB962C8B-B14F-4D97-AF65-F5344CB8AC3E}">
        <p14:creationId xmlns:p14="http://schemas.microsoft.com/office/powerpoint/2010/main" val="1528761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Segnaposto data 3"/>
          <p:cNvSpPr>
            <a:spLocks noGrp="1"/>
          </p:cNvSpPr>
          <p:nvPr>
            <p:ph type="dt" sz="half" idx="10"/>
          </p:nvPr>
        </p:nvSpPr>
        <p:spPr/>
        <p:txBody>
          <a:bodyPr/>
          <a:lstStyle/>
          <a:p>
            <a:fld id="{85AA8EEF-13E3-4D5C-9F59-6A3591DB00CA}" type="datetimeFigureOut">
              <a:rPr lang="it-IT" smtClean="0"/>
              <a:t>19/02/2020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AF6352-AD93-4FC8-8D35-07C612BAC553}" type="slidenum">
              <a:rPr lang="it-IT" smtClean="0"/>
              <a:t>‹N›</a:t>
            </a:fld>
            <a:endParaRPr lang="it-IT"/>
          </a:p>
        </p:txBody>
      </p:sp>
    </p:spTree>
    <p:extLst>
      <p:ext uri="{BB962C8B-B14F-4D97-AF65-F5344CB8AC3E}">
        <p14:creationId xmlns:p14="http://schemas.microsoft.com/office/powerpoint/2010/main" val="3572527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85AA8EEF-13E3-4D5C-9F59-6A3591DB00CA}" type="datetimeFigureOut">
              <a:rPr lang="it-IT" smtClean="0"/>
              <a:t>19/02/2020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4AF6352-AD93-4FC8-8D35-07C612BAC553}" type="slidenum">
              <a:rPr lang="it-IT" smtClean="0"/>
              <a:t>‹N›</a:t>
            </a:fld>
            <a:endParaRPr lang="it-IT"/>
          </a:p>
        </p:txBody>
      </p:sp>
    </p:spTree>
    <p:extLst>
      <p:ext uri="{BB962C8B-B14F-4D97-AF65-F5344CB8AC3E}">
        <p14:creationId xmlns:p14="http://schemas.microsoft.com/office/powerpoint/2010/main" val="4145944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85AA8EEF-13E3-4D5C-9F59-6A3591DB00CA}" type="datetimeFigureOut">
              <a:rPr lang="it-IT" smtClean="0"/>
              <a:t>19/02/2020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4AF6352-AD93-4FC8-8D35-07C612BAC553}" type="slidenum">
              <a:rPr lang="it-IT" smtClean="0"/>
              <a:t>‹N›</a:t>
            </a:fld>
            <a:endParaRPr lang="it-IT"/>
          </a:p>
        </p:txBody>
      </p:sp>
    </p:spTree>
    <p:extLst>
      <p:ext uri="{BB962C8B-B14F-4D97-AF65-F5344CB8AC3E}">
        <p14:creationId xmlns:p14="http://schemas.microsoft.com/office/powerpoint/2010/main" val="4223192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85AA8EEF-13E3-4D5C-9F59-6A3591DB00CA}" type="datetimeFigureOut">
              <a:rPr lang="it-IT" smtClean="0"/>
              <a:t>19/02/2020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4AF6352-AD93-4FC8-8D35-07C612BAC553}" type="slidenum">
              <a:rPr lang="it-IT" smtClean="0"/>
              <a:t>‹N›</a:t>
            </a:fld>
            <a:endParaRPr lang="it-IT"/>
          </a:p>
        </p:txBody>
      </p:sp>
    </p:spTree>
    <p:extLst>
      <p:ext uri="{BB962C8B-B14F-4D97-AF65-F5344CB8AC3E}">
        <p14:creationId xmlns:p14="http://schemas.microsoft.com/office/powerpoint/2010/main" val="2624187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5AA8EEF-13E3-4D5C-9F59-6A3591DB00CA}" type="datetimeFigureOut">
              <a:rPr lang="it-IT" smtClean="0"/>
              <a:t>19/02/2020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4AF6352-AD93-4FC8-8D35-07C612BAC553}" type="slidenum">
              <a:rPr lang="it-IT" smtClean="0"/>
              <a:t>‹N›</a:t>
            </a:fld>
            <a:endParaRPr lang="it-IT"/>
          </a:p>
        </p:txBody>
      </p:sp>
    </p:spTree>
    <p:extLst>
      <p:ext uri="{BB962C8B-B14F-4D97-AF65-F5344CB8AC3E}">
        <p14:creationId xmlns:p14="http://schemas.microsoft.com/office/powerpoint/2010/main" val="2402436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85AA8EEF-13E3-4D5C-9F59-6A3591DB00CA}" type="datetimeFigureOut">
              <a:rPr lang="it-IT" smtClean="0"/>
              <a:t>19/02/2020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4AF6352-AD93-4FC8-8D35-07C612BAC553}" type="slidenum">
              <a:rPr lang="it-IT" smtClean="0"/>
              <a:t>‹N›</a:t>
            </a:fld>
            <a:endParaRPr lang="it-IT"/>
          </a:p>
        </p:txBody>
      </p:sp>
    </p:spTree>
    <p:extLst>
      <p:ext uri="{BB962C8B-B14F-4D97-AF65-F5344CB8AC3E}">
        <p14:creationId xmlns:p14="http://schemas.microsoft.com/office/powerpoint/2010/main" val="180282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85AA8EEF-13E3-4D5C-9F59-6A3591DB00CA}" type="datetimeFigureOut">
              <a:rPr lang="it-IT" smtClean="0"/>
              <a:t>19/02/2020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4AF6352-AD93-4FC8-8D35-07C612BAC553}" type="slidenum">
              <a:rPr lang="it-IT" smtClean="0"/>
              <a:t>‹N›</a:t>
            </a:fld>
            <a:endParaRPr lang="it-IT"/>
          </a:p>
        </p:txBody>
      </p:sp>
    </p:spTree>
    <p:extLst>
      <p:ext uri="{BB962C8B-B14F-4D97-AF65-F5344CB8AC3E}">
        <p14:creationId xmlns:p14="http://schemas.microsoft.com/office/powerpoint/2010/main" val="2135379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5AA8EEF-13E3-4D5C-9F59-6A3591DB00CA}" type="datetimeFigureOut">
              <a:rPr lang="it-IT" smtClean="0"/>
              <a:t>19/02/2020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AF6352-AD93-4FC8-8D35-07C612BAC553}" type="slidenum">
              <a:rPr lang="it-IT" smtClean="0"/>
              <a:t>‹N›</a:t>
            </a:fld>
            <a:endParaRPr lang="it-IT"/>
          </a:p>
        </p:txBody>
      </p:sp>
    </p:spTree>
    <p:extLst>
      <p:ext uri="{BB962C8B-B14F-4D97-AF65-F5344CB8AC3E}">
        <p14:creationId xmlns:p14="http://schemas.microsoft.com/office/powerpoint/2010/main" val="2056046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5AA8EEF-13E3-4D5C-9F59-6A3591DB00CA}" type="datetimeFigureOut">
              <a:rPr lang="it-IT" smtClean="0"/>
              <a:t>19/02/2020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AF6352-AD93-4FC8-8D35-07C612BAC553}" type="slidenum">
              <a:rPr lang="it-IT" smtClean="0"/>
              <a:t>‹N›</a:t>
            </a:fld>
            <a:endParaRPr lang="it-IT"/>
          </a:p>
        </p:txBody>
      </p:sp>
    </p:spTree>
    <p:extLst>
      <p:ext uri="{BB962C8B-B14F-4D97-AF65-F5344CB8AC3E}">
        <p14:creationId xmlns:p14="http://schemas.microsoft.com/office/powerpoint/2010/main" val="361132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AA8EEF-13E3-4D5C-9F59-6A3591DB00CA}" type="datetimeFigureOut">
              <a:rPr lang="it-IT" smtClean="0"/>
              <a:t>19/02/2020</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AF6352-AD93-4FC8-8D35-07C612BAC553}" type="slidenum">
              <a:rPr lang="it-IT" smtClean="0"/>
              <a:t>‹N›</a:t>
            </a:fld>
            <a:endParaRPr lang="it-IT"/>
          </a:p>
        </p:txBody>
      </p:sp>
    </p:spTree>
    <p:extLst>
      <p:ext uri="{BB962C8B-B14F-4D97-AF65-F5344CB8AC3E}">
        <p14:creationId xmlns:p14="http://schemas.microsoft.com/office/powerpoint/2010/main" val="1779592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storiadiunamatita.wordpress.com/il-libro/"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micheledignazio.org/" TargetMode="External"/><Relationship Id="rId2" Type="http://schemas.openxmlformats.org/officeDocument/2006/relationships/hyperlink" Target="https://storiadiunamatita.wordpress.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storiadiunamatita.files.wordpress.com/2017/12/avere-le-ali-essere-leali.jp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toriadiunamatita.wordpress.com/il-libro/" TargetMode="External"/><Relationship Id="rId2" Type="http://schemas.openxmlformats.org/officeDocument/2006/relationships/hyperlink" Target="https://storiadiunamatita.files.wordpress.com/2017/12/storia-di-una-matita_copertina-alta-risoluzione.jpg"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storiadiunamatita.wordpress.com/2013/09/18/mi-vorrei-trasformare-in/"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storiadiunamatita.wordpress.com/il-libro/" TargetMode="External"/><Relationship Id="rId2" Type="http://schemas.openxmlformats.org/officeDocument/2006/relationships/hyperlink" Target="https://storiadiunamatita.files.wordpress.com/2013/09/michele-dignazio-storia-di-una-matita-a-scuola.jpg" TargetMode="Externa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hyperlink" Target="https://storiadiunamatita.wordpress.com/a-scuola/"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storiadiunamatita.files.wordpress.com/2017/12/storia-di-una-matita_a-casa-copertina.jpg" TargetMode="Externa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2" Type="http://schemas.openxmlformats.org/officeDocument/2006/relationships/hyperlink" Target="https://storiadiunamatita.files.wordpress.com/2017/12/storia-di-una-matita_a-casa-copertina.jp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hyperlink" Target="https://micheledignazio.files.wordpress.com/2019/05/il-secondo-lavoro-di-babbo-natale-scheda-didattica-sul-riuso-creativo-1.pdf" TargetMode="External"/><Relationship Id="rId7" Type="http://schemas.openxmlformats.org/officeDocument/2006/relationships/hyperlink" Target="https://micheledignazio.org/la-radio-nello-zaino/" TargetMode="External"/><Relationship Id="rId2" Type="http://schemas.openxmlformats.org/officeDocument/2006/relationships/hyperlink" Target="https://micheledignazio.org/storia-di-una-matita-lo-spettacolo-teatrale/" TargetMode="External"/><Relationship Id="rId1" Type="http://schemas.openxmlformats.org/officeDocument/2006/relationships/slideLayout" Target="../slideLayouts/slideLayout2.xml"/><Relationship Id="rId6" Type="http://schemas.openxmlformats.org/officeDocument/2006/relationships/hyperlink" Target="https://bbookfestival.com/" TargetMode="External"/><Relationship Id="rId5" Type="http://schemas.openxmlformats.org/officeDocument/2006/relationships/hyperlink" Target="https://micheledignazio.org/bambini-volanti/" TargetMode="External"/><Relationship Id="rId4" Type="http://schemas.openxmlformats.org/officeDocument/2006/relationships/hyperlink" Target="https://micheledignazio.org/il-vicolo-vineri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04800"/>
            <a:ext cx="10515600" cy="2299855"/>
          </a:xfrm>
        </p:spPr>
        <p:txBody>
          <a:bodyPr>
            <a:normAutofit/>
          </a:bodyPr>
          <a:lstStyle/>
          <a:p>
            <a:pPr algn="ctr"/>
            <a:r>
              <a:rPr lang="it-IT" sz="2600" b="1" dirty="0"/>
              <a:t>Come sviluppare le capacità creative nei bambini</a:t>
            </a:r>
            <a:r>
              <a:rPr lang="it-IT" sz="2600" b="1" dirty="0" smtClean="0"/>
              <a:t>?</a:t>
            </a:r>
            <a:r>
              <a:rPr lang="it-IT" sz="2200" b="1" dirty="0" smtClean="0"/>
              <a:t/>
            </a:r>
            <a:br>
              <a:rPr lang="it-IT" sz="2200" b="1" dirty="0" smtClean="0"/>
            </a:br>
            <a:r>
              <a:rPr lang="it-IT" sz="2200" dirty="0"/>
              <a:t/>
            </a:r>
            <a:br>
              <a:rPr lang="it-IT" sz="2200" dirty="0"/>
            </a:br>
            <a:r>
              <a:rPr lang="it-IT" sz="2300" dirty="0"/>
              <a:t>Lo scrittore Michele D’Ignazio ci accompagna in un cammino per scoprire le molteplici possibilità creative contenute nei tre libri di </a:t>
            </a:r>
            <a:r>
              <a:rPr lang="it-IT" sz="2300" b="1" dirty="0">
                <a:hlinkClick r:id="rId2"/>
              </a:rPr>
              <a:t>“Storia di una matita”</a:t>
            </a:r>
            <a:r>
              <a:rPr lang="it-IT" sz="2300" dirty="0"/>
              <a:t>, editi da </a:t>
            </a:r>
            <a:r>
              <a:rPr lang="it-IT" sz="2300" i="1" dirty="0"/>
              <a:t>Rizzoli</a:t>
            </a:r>
            <a:r>
              <a:rPr lang="it-IT" sz="2300" dirty="0"/>
              <a:t>, favorendo l’apprendimento attraverso il gioco e l’immaginazione.</a:t>
            </a:r>
            <a:r>
              <a:rPr lang="it-IT" dirty="0"/>
              <a:t/>
            </a:r>
            <a:br>
              <a:rPr lang="it-IT" dirty="0"/>
            </a:br>
            <a:endParaRPr lang="it-IT" dirty="0"/>
          </a:p>
        </p:txBody>
      </p:sp>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4616"/>
            <a:ext cx="12192000" cy="3672840"/>
          </a:xfrm>
          <a:prstGeom prst="rect">
            <a:avLst/>
          </a:prstGeom>
        </p:spPr>
      </p:pic>
    </p:spTree>
    <p:extLst>
      <p:ext uri="{BB962C8B-B14F-4D97-AF65-F5344CB8AC3E}">
        <p14:creationId xmlns:p14="http://schemas.microsoft.com/office/powerpoint/2010/main" val="4184163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63418" y="366279"/>
            <a:ext cx="11185237" cy="5387976"/>
          </a:xfrm>
        </p:spPr>
        <p:txBody>
          <a:bodyPr>
            <a:normAutofit fontScale="92500" lnSpcReduction="20000"/>
          </a:bodyPr>
          <a:lstStyle/>
          <a:p>
            <a:pPr marL="0" indent="0" algn="just">
              <a:buNone/>
            </a:pPr>
            <a:r>
              <a:rPr lang="it-IT" dirty="0">
                <a:latin typeface="+mj-lt"/>
              </a:rPr>
              <a:t>In </a:t>
            </a:r>
            <a:r>
              <a:rPr lang="it-IT" dirty="0" smtClean="0">
                <a:latin typeface="+mj-lt"/>
              </a:rPr>
              <a:t>questo pdf </a:t>
            </a:r>
            <a:r>
              <a:rPr lang="it-IT" dirty="0">
                <a:latin typeface="+mj-lt"/>
              </a:rPr>
              <a:t>sono riportati i contenuti del </a:t>
            </a:r>
            <a:r>
              <a:rPr lang="it-IT" dirty="0" err="1">
                <a:latin typeface="+mj-lt"/>
              </a:rPr>
              <a:t>webinar</a:t>
            </a:r>
            <a:r>
              <a:rPr lang="it-IT" dirty="0">
                <a:latin typeface="+mj-lt"/>
              </a:rPr>
              <a:t> tenuto per il progetto “Maestri di volo” di </a:t>
            </a:r>
            <a:r>
              <a:rPr lang="it-IT" i="1" dirty="0">
                <a:latin typeface="+mj-lt"/>
              </a:rPr>
              <a:t>Rizzoli </a:t>
            </a:r>
            <a:r>
              <a:rPr lang="it-IT" i="1" dirty="0" err="1">
                <a:latin typeface="+mj-lt"/>
              </a:rPr>
              <a:t>Education</a:t>
            </a:r>
            <a:r>
              <a:rPr lang="it-IT" dirty="0">
                <a:latin typeface="+mj-lt"/>
              </a:rPr>
              <a:t>, che racconta attraverso varie esperienze la magia di essere insegnanti e l’arte di insegnare. </a:t>
            </a:r>
            <a:endParaRPr lang="it-IT" dirty="0" smtClean="0">
              <a:latin typeface="+mj-lt"/>
            </a:endParaRPr>
          </a:p>
          <a:p>
            <a:pPr marL="0" indent="0" algn="just">
              <a:buNone/>
            </a:pPr>
            <a:r>
              <a:rPr lang="it-IT" dirty="0" smtClean="0">
                <a:latin typeface="+mj-lt"/>
              </a:rPr>
              <a:t>Il </a:t>
            </a:r>
            <a:r>
              <a:rPr lang="it-IT" dirty="0">
                <a:latin typeface="+mj-lt"/>
              </a:rPr>
              <a:t>titolo del </a:t>
            </a:r>
            <a:r>
              <a:rPr lang="it-IT" dirty="0" err="1">
                <a:latin typeface="+mj-lt"/>
              </a:rPr>
              <a:t>webinar</a:t>
            </a:r>
            <a:r>
              <a:rPr lang="it-IT" dirty="0">
                <a:latin typeface="+mj-lt"/>
              </a:rPr>
              <a:t> è </a:t>
            </a:r>
            <a:r>
              <a:rPr lang="it-IT" dirty="0" smtClean="0">
                <a:solidFill>
                  <a:schemeClr val="accent2"/>
                </a:solidFill>
                <a:latin typeface="+mj-lt"/>
              </a:rPr>
              <a:t>«</a:t>
            </a:r>
            <a:r>
              <a:rPr lang="it-IT" b="1" dirty="0" smtClean="0">
                <a:solidFill>
                  <a:schemeClr val="accent2"/>
                </a:solidFill>
                <a:latin typeface="+mj-lt"/>
              </a:rPr>
              <a:t>Ogni </a:t>
            </a:r>
            <a:r>
              <a:rPr lang="it-IT" b="1" dirty="0">
                <a:solidFill>
                  <a:schemeClr val="accent2"/>
                </a:solidFill>
                <a:latin typeface="+mj-lt"/>
              </a:rPr>
              <a:t>sogno è un </a:t>
            </a:r>
            <a:r>
              <a:rPr lang="it-IT" b="1" dirty="0" smtClean="0">
                <a:solidFill>
                  <a:schemeClr val="accent2"/>
                </a:solidFill>
                <a:latin typeface="+mj-lt"/>
              </a:rPr>
              <a:t>seme</a:t>
            </a:r>
            <a:r>
              <a:rPr lang="it-IT" dirty="0" smtClean="0">
                <a:solidFill>
                  <a:schemeClr val="accent2"/>
                </a:solidFill>
                <a:latin typeface="+mj-lt"/>
              </a:rPr>
              <a:t>»</a:t>
            </a:r>
            <a:r>
              <a:rPr lang="it-IT" dirty="0" smtClean="0">
                <a:latin typeface="+mj-lt"/>
              </a:rPr>
              <a:t>. </a:t>
            </a:r>
          </a:p>
          <a:p>
            <a:pPr marL="0" indent="0" algn="just">
              <a:buNone/>
            </a:pPr>
            <a:r>
              <a:rPr lang="it-IT" dirty="0" smtClean="0">
                <a:latin typeface="+mj-lt"/>
              </a:rPr>
              <a:t>L’iniziativa </a:t>
            </a:r>
            <a:r>
              <a:rPr lang="it-IT" dirty="0">
                <a:latin typeface="+mj-lt"/>
              </a:rPr>
              <a:t>ha riscosso un </a:t>
            </a:r>
            <a:r>
              <a:rPr lang="it-IT" b="1" dirty="0">
                <a:solidFill>
                  <a:schemeClr val="accent2"/>
                </a:solidFill>
                <a:latin typeface="+mj-lt"/>
              </a:rPr>
              <a:t>grande successo</a:t>
            </a:r>
            <a:r>
              <a:rPr lang="it-IT" dirty="0">
                <a:latin typeface="+mj-lt"/>
              </a:rPr>
              <a:t>: </a:t>
            </a:r>
            <a:r>
              <a:rPr lang="it-IT" dirty="0" smtClean="0">
                <a:latin typeface="+mj-lt"/>
              </a:rPr>
              <a:t>più </a:t>
            </a:r>
            <a:r>
              <a:rPr lang="it-IT" dirty="0">
                <a:latin typeface="+mj-lt"/>
              </a:rPr>
              <a:t>di </a:t>
            </a:r>
            <a:r>
              <a:rPr lang="it-IT" b="1" dirty="0">
                <a:solidFill>
                  <a:schemeClr val="accent2"/>
                </a:solidFill>
                <a:latin typeface="+mj-lt"/>
              </a:rPr>
              <a:t>700 insegnanti iscritti</a:t>
            </a:r>
            <a:r>
              <a:rPr lang="it-IT" dirty="0">
                <a:latin typeface="+mj-lt"/>
              </a:rPr>
              <a:t>. Ho quindi deciso di raccogliere i contenuti del </a:t>
            </a:r>
            <a:r>
              <a:rPr lang="it-IT" dirty="0" err="1">
                <a:latin typeface="+mj-lt"/>
              </a:rPr>
              <a:t>webinar</a:t>
            </a:r>
            <a:r>
              <a:rPr lang="it-IT" dirty="0">
                <a:latin typeface="+mj-lt"/>
              </a:rPr>
              <a:t>, sia in formato scritto (incluse le slide del </a:t>
            </a:r>
            <a:r>
              <a:rPr lang="it-IT" dirty="0" err="1">
                <a:latin typeface="+mj-lt"/>
              </a:rPr>
              <a:t>Powerpoint</a:t>
            </a:r>
            <a:r>
              <a:rPr lang="it-IT" dirty="0">
                <a:latin typeface="+mj-lt"/>
              </a:rPr>
              <a:t>) sia con il video della durata di 50 minuti.</a:t>
            </a:r>
          </a:p>
          <a:p>
            <a:pPr marL="0" indent="0" algn="just">
              <a:buNone/>
            </a:pPr>
            <a:r>
              <a:rPr lang="it-IT" dirty="0">
                <a:latin typeface="+mj-lt"/>
              </a:rPr>
              <a:t>La mia speranza è che possa essere ulteriormente utile a tutti gli insegnanti ed educatori che vogliono trarne </a:t>
            </a:r>
            <a:r>
              <a:rPr lang="it-IT" b="1" dirty="0">
                <a:solidFill>
                  <a:schemeClr val="accent2"/>
                </a:solidFill>
                <a:latin typeface="+mj-lt"/>
              </a:rPr>
              <a:t>ispirazione e spunti di riflessione</a:t>
            </a:r>
            <a:r>
              <a:rPr lang="it-IT" dirty="0">
                <a:latin typeface="+mj-lt"/>
              </a:rPr>
              <a:t>, utilizzando in classe gli strumenti proposti</a:t>
            </a:r>
            <a:r>
              <a:rPr lang="it-IT" dirty="0" smtClean="0">
                <a:latin typeface="+mj-lt"/>
              </a:rPr>
              <a:t>.</a:t>
            </a:r>
          </a:p>
          <a:p>
            <a:pPr marL="0" indent="0" algn="just">
              <a:buNone/>
            </a:pPr>
            <a:endParaRPr lang="it-IT" dirty="0"/>
          </a:p>
          <a:p>
            <a:pPr marL="0" indent="0" algn="r">
              <a:buNone/>
            </a:pPr>
            <a:r>
              <a:rPr lang="it-IT" b="1" dirty="0" smtClean="0">
                <a:latin typeface="Cambria" panose="02040503050406030204" pitchFamily="18" charset="0"/>
                <a:ea typeface="Cambria" panose="02040503050406030204" pitchFamily="18" charset="0"/>
              </a:rPr>
              <a:t>Contatti e siti di riferimento:</a:t>
            </a:r>
          </a:p>
          <a:p>
            <a:pPr marL="0" indent="0" algn="r">
              <a:buNone/>
            </a:pPr>
            <a:r>
              <a:rPr lang="it-IT" dirty="0" smtClean="0">
                <a:hlinkClick r:id="rId2"/>
              </a:rPr>
              <a:t>https://storiadiunamatita.wordpress.com/</a:t>
            </a:r>
            <a:endParaRPr lang="it-IT" dirty="0" smtClean="0">
              <a:latin typeface="Cambria" panose="02040503050406030204" pitchFamily="18" charset="0"/>
              <a:ea typeface="Cambria" panose="02040503050406030204" pitchFamily="18" charset="0"/>
            </a:endParaRPr>
          </a:p>
          <a:p>
            <a:pPr marL="0" indent="0" algn="r">
              <a:buNone/>
            </a:pPr>
            <a:r>
              <a:rPr lang="it-IT" dirty="0" smtClean="0">
                <a:solidFill>
                  <a:srgbClr val="FF0000"/>
                </a:solidFill>
                <a:hlinkClick r:id="rId3"/>
              </a:rPr>
              <a:t>www.micheledignazio.org</a:t>
            </a:r>
            <a:endParaRPr lang="it-IT" dirty="0" smtClean="0">
              <a:solidFill>
                <a:srgbClr val="FF0000"/>
              </a:solidFill>
            </a:endParaRPr>
          </a:p>
          <a:p>
            <a:pPr marL="0" indent="0" algn="r">
              <a:buNone/>
            </a:pPr>
            <a:r>
              <a:rPr lang="it-IT" dirty="0" smtClean="0"/>
              <a:t>339.7072093 </a:t>
            </a:r>
          </a:p>
          <a:p>
            <a:pPr marL="0" indent="0" algn="just">
              <a:buNone/>
            </a:pPr>
            <a:endParaRPr lang="it-IT" dirty="0"/>
          </a:p>
          <a:p>
            <a:pPr marL="0" indent="0">
              <a:buNone/>
            </a:pPr>
            <a:endParaRPr lang="it-IT" dirty="0"/>
          </a:p>
        </p:txBody>
      </p:sp>
    </p:spTree>
    <p:extLst>
      <p:ext uri="{BB962C8B-B14F-4D97-AF65-F5344CB8AC3E}">
        <p14:creationId xmlns:p14="http://schemas.microsoft.com/office/powerpoint/2010/main" val="3898016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2076" y="1690688"/>
            <a:ext cx="4743920" cy="3528291"/>
          </a:xfrm>
        </p:spPr>
      </p:pic>
      <p:pic>
        <p:nvPicPr>
          <p:cNvPr id="5" name="Immagine 4"/>
          <p:cNvPicPr>
            <a:picLocks noChangeAspect="1"/>
          </p:cNvPicPr>
          <p:nvPr/>
        </p:nvPicPr>
        <p:blipFill rotWithShape="1">
          <a:blip r:embed="rId3">
            <a:extLst>
              <a:ext uri="{28A0092B-C50C-407E-A947-70E740481C1C}">
                <a14:useLocalDpi xmlns:a14="http://schemas.microsoft.com/office/drawing/2010/main" val="0"/>
              </a:ext>
            </a:extLst>
          </a:blip>
          <a:srcRect l="337" t="7682" r="20335" b="8948"/>
          <a:stretch/>
        </p:blipFill>
        <p:spPr>
          <a:xfrm>
            <a:off x="5357091" y="1690688"/>
            <a:ext cx="6474691" cy="3528291"/>
          </a:xfrm>
          <a:prstGeom prst="rect">
            <a:avLst/>
          </a:prstGeom>
        </p:spPr>
      </p:pic>
    </p:spTree>
    <p:extLst>
      <p:ext uri="{BB962C8B-B14F-4D97-AF65-F5344CB8AC3E}">
        <p14:creationId xmlns:p14="http://schemas.microsoft.com/office/powerpoint/2010/main" val="21091469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rotWithShape="1">
          <a:blip r:embed="rId2">
            <a:extLst>
              <a:ext uri="{28A0092B-C50C-407E-A947-70E740481C1C}">
                <a14:useLocalDpi xmlns:a14="http://schemas.microsoft.com/office/drawing/2010/main" val="0"/>
              </a:ext>
            </a:extLst>
          </a:blip>
          <a:srcRect l="21497" t="943" r="23061" b="4289"/>
          <a:stretch/>
        </p:blipFill>
        <p:spPr>
          <a:xfrm>
            <a:off x="2419928" y="0"/>
            <a:ext cx="7167418" cy="6891409"/>
          </a:xfrm>
          <a:prstGeom prst="rect">
            <a:avLst/>
          </a:prstGeom>
        </p:spPr>
      </p:pic>
    </p:spTree>
    <p:extLst>
      <p:ext uri="{BB962C8B-B14F-4D97-AF65-F5344CB8AC3E}">
        <p14:creationId xmlns:p14="http://schemas.microsoft.com/office/powerpoint/2010/main" val="26915669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68556" y="309370"/>
            <a:ext cx="5023879" cy="6478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b="1" i="0" u="none" strike="noStrike" cap="none" normalizeH="0" baseline="0" dirty="0" smtClean="0">
                <a:ln>
                  <a:noFill/>
                </a:ln>
                <a:solidFill>
                  <a:srgbClr val="333333"/>
                </a:solidFill>
                <a:effectLst/>
                <a:latin typeface="Cambria" panose="02040503050406030204" pitchFamily="18" charset="0"/>
                <a:ea typeface="Cambria" panose="02040503050406030204" pitchFamily="18" charset="0"/>
              </a:rPr>
              <a:t>Mi presento così, con un disegno fatto dai bambini di una scuola</a:t>
            </a:r>
            <a:r>
              <a:rPr lang="it-IT" dirty="0" smtClean="0">
                <a:latin typeface="Cambria" panose="02040503050406030204" pitchFamily="18" charset="0"/>
                <a:ea typeface="Cambria" panose="02040503050406030204" pitchFamily="18" charset="0"/>
              </a:rPr>
              <a:t>, che </a:t>
            </a:r>
            <a:r>
              <a:rPr lang="it-IT" dirty="0">
                <a:latin typeface="Cambria" panose="02040503050406030204" pitchFamily="18" charset="0"/>
                <a:ea typeface="Cambria" panose="02040503050406030204" pitchFamily="18" charset="0"/>
              </a:rPr>
              <a:t>hanno </a:t>
            </a:r>
            <a:r>
              <a:rPr lang="it-IT" dirty="0" smtClean="0">
                <a:latin typeface="Cambria" panose="02040503050406030204" pitchFamily="18" charset="0"/>
                <a:ea typeface="Cambria" panose="02040503050406030204" pitchFamily="18" charset="0"/>
              </a:rPr>
              <a:t>ripreso </a:t>
            </a:r>
            <a:r>
              <a:rPr lang="it-IT" dirty="0">
                <a:latin typeface="Cambria" panose="02040503050406030204" pitchFamily="18" charset="0"/>
                <a:ea typeface="Cambria" panose="02040503050406030204" pitchFamily="18" charset="0"/>
              </a:rPr>
              <a:t>un ritratto che mi aveva fatto nel 2011 un grande artista calabrese, </a:t>
            </a:r>
            <a:r>
              <a:rPr lang="it-IT" dirty="0" err="1">
                <a:latin typeface="Cambria" panose="02040503050406030204" pitchFamily="18" charset="0"/>
                <a:ea typeface="Cambria" panose="02040503050406030204" pitchFamily="18" charset="0"/>
              </a:rPr>
              <a:t>Nik</a:t>
            </a:r>
            <a:r>
              <a:rPr lang="it-IT" dirty="0">
                <a:latin typeface="Cambria" panose="02040503050406030204" pitchFamily="18" charset="0"/>
                <a:ea typeface="Cambria" panose="02040503050406030204" pitchFamily="18" charset="0"/>
              </a:rPr>
              <a:t> </a:t>
            </a:r>
            <a:r>
              <a:rPr lang="it-IT" dirty="0" err="1">
                <a:latin typeface="Cambria" panose="02040503050406030204" pitchFamily="18" charset="0"/>
                <a:ea typeface="Cambria" panose="02040503050406030204" pitchFamily="18" charset="0"/>
              </a:rPr>
              <a:t>Spatari</a:t>
            </a:r>
            <a:r>
              <a:rPr lang="it-IT" dirty="0">
                <a:latin typeface="Cambria" panose="02040503050406030204" pitchFamily="18" charset="0"/>
                <a:ea typeface="Cambria" panose="02040503050406030204" pitchFamily="18" charset="0"/>
              </a:rPr>
              <a:t>, e lo hanno unito ad una frase estrapolata da una mia intervista. Mi piace giocare con le parole e in fondo la mia filosofia di vita si può riassumere così:</a:t>
            </a:r>
          </a:p>
          <a:p>
            <a:pPr algn="just"/>
            <a:endParaRPr lang="it-IT" dirty="0" smtClean="0">
              <a:latin typeface="Cambria" panose="02040503050406030204" pitchFamily="18" charset="0"/>
              <a:ea typeface="Cambria" panose="02040503050406030204" pitchFamily="18" charset="0"/>
            </a:endParaRPr>
          </a:p>
          <a:p>
            <a:pPr algn="ctr"/>
            <a:r>
              <a:rPr lang="it-IT" b="1" dirty="0" smtClean="0">
                <a:solidFill>
                  <a:schemeClr val="accent2"/>
                </a:solidFill>
                <a:latin typeface="Cambria" panose="02040503050406030204" pitchFamily="18" charset="0"/>
                <a:ea typeface="Cambria" panose="02040503050406030204" pitchFamily="18" charset="0"/>
              </a:rPr>
              <a:t>È </a:t>
            </a:r>
            <a:r>
              <a:rPr lang="it-IT" b="1" dirty="0">
                <a:solidFill>
                  <a:schemeClr val="accent2"/>
                </a:solidFill>
                <a:latin typeface="Cambria" panose="02040503050406030204" pitchFamily="18" charset="0"/>
                <a:ea typeface="Cambria" panose="02040503050406030204" pitchFamily="18" charset="0"/>
              </a:rPr>
              <a:t>importante avere le ali. Ed essere leali. </a:t>
            </a:r>
            <a:endParaRPr lang="it-IT" b="1" dirty="0" smtClean="0">
              <a:solidFill>
                <a:schemeClr val="accent2"/>
              </a:solidFill>
              <a:latin typeface="Cambria" panose="02040503050406030204" pitchFamily="18" charset="0"/>
              <a:ea typeface="Cambria" panose="02040503050406030204" pitchFamily="18" charset="0"/>
            </a:endParaRPr>
          </a:p>
          <a:p>
            <a:pPr algn="just"/>
            <a:endParaRPr lang="it-IT" dirty="0">
              <a:latin typeface="Cambria" panose="02040503050406030204" pitchFamily="18" charset="0"/>
              <a:ea typeface="Cambria" panose="02040503050406030204" pitchFamily="18" charset="0"/>
            </a:endParaRPr>
          </a:p>
          <a:p>
            <a:pPr algn="just"/>
            <a:r>
              <a:rPr lang="it-IT" i="1" dirty="0" smtClean="0">
                <a:latin typeface="Cambria" panose="02040503050406030204" pitchFamily="18" charset="0"/>
                <a:ea typeface="Cambria" panose="02040503050406030204" pitchFamily="18" charset="0"/>
              </a:rPr>
              <a:t>Avere ed essere. Avere gli strumenti giusti per essere ciò che desideriamo.</a:t>
            </a:r>
          </a:p>
          <a:p>
            <a:pPr algn="just"/>
            <a:endParaRPr lang="it-IT" dirty="0">
              <a:latin typeface="Cambria" panose="02040503050406030204" pitchFamily="18" charset="0"/>
              <a:ea typeface="Cambria" panose="02040503050406030204" pitchFamily="18" charset="0"/>
            </a:endParaRPr>
          </a:p>
          <a:p>
            <a:pPr algn="just"/>
            <a:r>
              <a:rPr lang="it-IT" dirty="0" smtClean="0">
                <a:latin typeface="Cambria" panose="02040503050406030204" pitchFamily="18" charset="0"/>
                <a:ea typeface="Cambria" panose="02040503050406030204" pitchFamily="18" charset="0"/>
              </a:rPr>
              <a:t>È </a:t>
            </a:r>
            <a:r>
              <a:rPr lang="it-IT" dirty="0">
                <a:latin typeface="Cambria" panose="02040503050406030204" pitchFamily="18" charset="0"/>
                <a:ea typeface="Cambria" panose="02040503050406030204" pitchFamily="18" charset="0"/>
              </a:rPr>
              <a:t>importante essere sognatori, ma anche non perdere mai l’umiltà e la voglia di collaborare: senza una mentalità di gruppo non si riescono a fare grandi cose. E bisogna avere costanza, dare continuità a ciò che si fa, a ciò in cui si crede.</a:t>
            </a:r>
          </a:p>
          <a:p>
            <a:pPr algn="just"/>
            <a:r>
              <a:rPr lang="it-IT" dirty="0">
                <a:latin typeface="Cambria" panose="02040503050406030204" pitchFamily="18" charset="0"/>
                <a:ea typeface="Cambria" panose="02040503050406030204" pitchFamily="18" charset="0"/>
              </a:rPr>
              <a:t>Nel mio percorso ideale ali e radici si intrecciano perché, come sostenevano i nativi americani, “Ai nostri bambini possiamo regalare solo due cose: ali e </a:t>
            </a:r>
            <a:r>
              <a:rPr lang="it-IT" dirty="0" smtClean="0">
                <a:latin typeface="Cambria" panose="02040503050406030204" pitchFamily="18" charset="0"/>
                <a:ea typeface="Cambria" panose="02040503050406030204" pitchFamily="18" charset="0"/>
              </a:rPr>
              <a:t>radici.”</a:t>
            </a:r>
            <a:endParaRPr lang="it-IT" dirty="0">
              <a:latin typeface="Cambria" panose="02040503050406030204" pitchFamily="18" charset="0"/>
              <a:ea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100" b="0" i="0" u="none" strike="noStrike" cap="none" normalizeH="0" baseline="0" dirty="0" smtClean="0">
                <a:ln>
                  <a:noFill/>
                </a:ln>
                <a:solidFill>
                  <a:srgbClr val="BF593C"/>
                </a:solidFill>
                <a:effectLst/>
                <a:latin typeface="&amp;quot"/>
                <a:hlinkClick r:id="rId2"/>
              </a:rPr>
              <a:t>  </a:t>
            </a:r>
            <a:endParaRPr kumimoji="0" lang="it-IT" altLang="it-IT" sz="39000" b="0" i="0" u="none" strike="noStrike" cap="none" normalizeH="0" baseline="0" dirty="0" smtClean="0">
              <a:ln>
                <a:noFill/>
              </a:ln>
              <a:solidFill>
                <a:srgbClr val="BF593C"/>
              </a:solidFill>
              <a:effectLst/>
              <a:latin typeface="&amp;quot"/>
            </a:endParaRPr>
          </a:p>
        </p:txBody>
      </p:sp>
      <p:sp>
        <p:nvSpPr>
          <p:cNvPr id="5" name="AutoShape 2" descr="Avere le ali - Essere leali">
            <a:hlinkClick r:id="rId2"/>
          </p:cNvPr>
          <p:cNvSpPr>
            <a:spLocks noChangeAspect="1" noChangeArrowheads="1"/>
          </p:cNvSpPr>
          <p:nvPr/>
        </p:nvSpPr>
        <p:spPr bwMode="auto">
          <a:xfrm>
            <a:off x="838200" y="4074729"/>
            <a:ext cx="6209109" cy="1187680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3271" y="309370"/>
            <a:ext cx="6382328" cy="5935565"/>
          </a:xfrm>
          <a:prstGeom prst="rect">
            <a:avLst/>
          </a:prstGeom>
        </p:spPr>
      </p:pic>
    </p:spTree>
    <p:extLst>
      <p:ext uri="{BB962C8B-B14F-4D97-AF65-F5344CB8AC3E}">
        <p14:creationId xmlns:p14="http://schemas.microsoft.com/office/powerpoint/2010/main" val="3070115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72821" y="502949"/>
            <a:ext cx="10515600" cy="1639887"/>
          </a:xfrm>
        </p:spPr>
        <p:txBody>
          <a:bodyPr>
            <a:normAutofit/>
          </a:bodyPr>
          <a:lstStyle/>
          <a:p>
            <a:r>
              <a:rPr lang="it-IT" sz="1800" b="1" dirty="0">
                <a:solidFill>
                  <a:schemeClr val="accent2"/>
                </a:solidFill>
                <a:latin typeface="Cambria" panose="02040503050406030204" pitchFamily="18" charset="0"/>
                <a:ea typeface="Cambria" panose="02040503050406030204" pitchFamily="18" charset="0"/>
              </a:rPr>
              <a:t>La valigia dei sogni</a:t>
            </a:r>
            <a:r>
              <a:rPr lang="it-IT" sz="1800" dirty="0">
                <a:latin typeface="Cambria" panose="02040503050406030204" pitchFamily="18" charset="0"/>
                <a:ea typeface="Cambria" panose="02040503050406030204" pitchFamily="18" charset="0"/>
              </a:rPr>
              <a:t/>
            </a:r>
            <a:br>
              <a:rPr lang="it-IT" sz="1800" dirty="0">
                <a:latin typeface="Cambria" panose="02040503050406030204" pitchFamily="18" charset="0"/>
                <a:ea typeface="Cambria" panose="02040503050406030204" pitchFamily="18" charset="0"/>
              </a:rPr>
            </a:br>
            <a:r>
              <a:rPr lang="it-IT" sz="1800" dirty="0" smtClean="0">
                <a:latin typeface="Cambria" panose="02040503050406030204" pitchFamily="18" charset="0"/>
                <a:ea typeface="Cambria" panose="02040503050406030204" pitchFamily="18" charset="0"/>
              </a:rPr>
              <a:t/>
            </a:r>
            <a:br>
              <a:rPr lang="it-IT" sz="1800" dirty="0" smtClean="0">
                <a:latin typeface="Cambria" panose="02040503050406030204" pitchFamily="18" charset="0"/>
                <a:ea typeface="Cambria" panose="02040503050406030204" pitchFamily="18" charset="0"/>
              </a:rPr>
            </a:br>
            <a:r>
              <a:rPr lang="it-IT" sz="1800" dirty="0" smtClean="0">
                <a:latin typeface="Cambria" panose="02040503050406030204" pitchFamily="18" charset="0"/>
                <a:ea typeface="Cambria" panose="02040503050406030204" pitchFamily="18" charset="0"/>
              </a:rPr>
              <a:t>Partiamo </a:t>
            </a:r>
            <a:r>
              <a:rPr lang="it-IT" sz="1800" dirty="0">
                <a:latin typeface="Cambria" panose="02040503050406030204" pitchFamily="18" charset="0"/>
                <a:ea typeface="Cambria" panose="02040503050406030204" pitchFamily="18" charset="0"/>
              </a:rPr>
              <a:t>dalla valigia. Questa che vedete nelle foto me la porto sempre dietro. In tutte le scuole, in occasione dei tanti incontri ma anche per gli spettacoli</a:t>
            </a:r>
            <a:r>
              <a:rPr lang="it-IT" sz="1800" dirty="0" smtClean="0">
                <a:latin typeface="Cambria" panose="02040503050406030204" pitchFamily="18" charset="0"/>
                <a:ea typeface="Cambria" panose="02040503050406030204" pitchFamily="18" charset="0"/>
              </a:rPr>
              <a:t>.</a:t>
            </a:r>
            <a:br>
              <a:rPr lang="it-IT" sz="1800" dirty="0" smtClean="0">
                <a:latin typeface="Cambria" panose="02040503050406030204" pitchFamily="18" charset="0"/>
                <a:ea typeface="Cambria" panose="02040503050406030204" pitchFamily="18" charset="0"/>
              </a:rPr>
            </a:br>
            <a:r>
              <a:rPr lang="it-IT" sz="1800" dirty="0">
                <a:latin typeface="Cambria" panose="02040503050406030204" pitchFamily="18" charset="0"/>
                <a:ea typeface="Cambria" panose="02040503050406030204" pitchFamily="18" charset="0"/>
              </a:rPr>
              <a:t/>
            </a:r>
            <a:br>
              <a:rPr lang="it-IT" sz="1800" dirty="0">
                <a:latin typeface="Cambria" panose="02040503050406030204" pitchFamily="18" charset="0"/>
                <a:ea typeface="Cambria" panose="02040503050406030204" pitchFamily="18" charset="0"/>
              </a:rPr>
            </a:br>
            <a:endParaRPr lang="it-IT" sz="1800" dirty="0">
              <a:latin typeface="Cambria" panose="02040503050406030204" pitchFamily="18" charset="0"/>
              <a:ea typeface="Cambria" panose="02040503050406030204" pitchFamily="18" charset="0"/>
            </a:endParaRPr>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l="8788" r="15581"/>
          <a:stretch/>
        </p:blipFill>
        <p:spPr>
          <a:xfrm>
            <a:off x="73891" y="1773671"/>
            <a:ext cx="6291422" cy="3880130"/>
          </a:xfrm>
          <a:prstGeom prst="rect">
            <a:avLst/>
          </a:prstGeom>
        </p:spPr>
      </p:pic>
      <p:pic>
        <p:nvPicPr>
          <p:cNvPr id="5" name="Immagine 4"/>
          <p:cNvPicPr>
            <a:picLocks noChangeAspect="1"/>
          </p:cNvPicPr>
          <p:nvPr/>
        </p:nvPicPr>
        <p:blipFill rotWithShape="1">
          <a:blip r:embed="rId3">
            <a:extLst>
              <a:ext uri="{28A0092B-C50C-407E-A947-70E740481C1C}">
                <a14:useLocalDpi xmlns:a14="http://schemas.microsoft.com/office/drawing/2010/main" val="0"/>
              </a:ext>
            </a:extLst>
          </a:blip>
          <a:srcRect t="3219" r="14587"/>
          <a:stretch/>
        </p:blipFill>
        <p:spPr>
          <a:xfrm>
            <a:off x="6437912" y="1783196"/>
            <a:ext cx="5624946" cy="3870605"/>
          </a:xfrm>
          <a:prstGeom prst="rect">
            <a:avLst/>
          </a:prstGeom>
        </p:spPr>
      </p:pic>
    </p:spTree>
    <p:extLst>
      <p:ext uri="{BB962C8B-B14F-4D97-AF65-F5344CB8AC3E}">
        <p14:creationId xmlns:p14="http://schemas.microsoft.com/office/powerpoint/2010/main" val="2800437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8835" y="1280477"/>
            <a:ext cx="5735783" cy="4381414"/>
          </a:xfrm>
        </p:spPr>
        <p:txBody>
          <a:bodyPr>
            <a:normAutofit fontScale="90000"/>
          </a:bodyPr>
          <a:lstStyle/>
          <a:p>
            <a:r>
              <a:rPr lang="it-IT" sz="2000" dirty="0" smtClean="0">
                <a:latin typeface="Cambria" panose="02040503050406030204" pitchFamily="18" charset="0"/>
                <a:ea typeface="Cambria" panose="02040503050406030204" pitchFamily="18" charset="0"/>
              </a:rPr>
              <a:t>La valigia me </a:t>
            </a:r>
            <a:r>
              <a:rPr lang="it-IT" sz="2000" dirty="0">
                <a:latin typeface="Cambria" panose="02040503050406030204" pitchFamily="18" charset="0"/>
                <a:ea typeface="Cambria" panose="02040503050406030204" pitchFamily="18" charset="0"/>
              </a:rPr>
              <a:t>l’ha regalata mio nonno e ci sono molto affezionato. Quando ho iniziato ad incontrare i bambini nelle scuole, la prima cosa che mi sono chiesto è stata: </a:t>
            </a:r>
            <a:r>
              <a:rPr lang="it-IT" sz="2000" dirty="0" smtClean="0">
                <a:latin typeface="Cambria" panose="02040503050406030204" pitchFamily="18" charset="0"/>
                <a:ea typeface="Cambria" panose="02040503050406030204" pitchFamily="18" charset="0"/>
              </a:rPr>
              <a:t>«Dove </a:t>
            </a:r>
            <a:r>
              <a:rPr lang="it-IT" sz="2000" dirty="0">
                <a:latin typeface="Cambria" panose="02040503050406030204" pitchFamily="18" charset="0"/>
                <a:ea typeface="Cambria" panose="02040503050406030204" pitchFamily="18" charset="0"/>
              </a:rPr>
              <a:t>voglio riporre </a:t>
            </a:r>
            <a:r>
              <a:rPr lang="it-IT" sz="2000" dirty="0" smtClean="0">
                <a:latin typeface="Cambria" panose="02040503050406030204" pitchFamily="18" charset="0"/>
                <a:ea typeface="Cambria" panose="02040503050406030204" pitchFamily="18" charset="0"/>
              </a:rPr>
              <a:t>tutti i libri</a:t>
            </a:r>
            <a:r>
              <a:rPr lang="it-IT" sz="2000" dirty="0">
                <a:latin typeface="Cambria" panose="02040503050406030204" pitchFamily="18" charset="0"/>
                <a:ea typeface="Cambria" panose="02040503050406030204" pitchFamily="18" charset="0"/>
              </a:rPr>
              <a:t>, i </a:t>
            </a:r>
            <a:r>
              <a:rPr lang="it-IT" sz="2000" dirty="0" smtClean="0">
                <a:latin typeface="Cambria" panose="02040503050406030204" pitchFamily="18" charset="0"/>
                <a:ea typeface="Cambria" panose="02040503050406030204" pitchFamily="18" charset="0"/>
              </a:rPr>
              <a:t>materiali</a:t>
            </a:r>
            <a:r>
              <a:rPr lang="it-IT" sz="2000" dirty="0">
                <a:latin typeface="Cambria" panose="02040503050406030204" pitchFamily="18" charset="0"/>
                <a:ea typeface="Cambria" panose="02040503050406030204" pitchFamily="18" charset="0"/>
              </a:rPr>
              <a:t>, </a:t>
            </a:r>
            <a:r>
              <a:rPr lang="it-IT" sz="2000" dirty="0" smtClean="0">
                <a:latin typeface="Cambria" panose="02040503050406030204" pitchFamily="18" charset="0"/>
                <a:ea typeface="Cambria" panose="02040503050406030204" pitchFamily="18" charset="0"/>
              </a:rPr>
              <a:t>gli </a:t>
            </a:r>
            <a:r>
              <a:rPr lang="it-IT" sz="2000" dirty="0">
                <a:latin typeface="Cambria" panose="02040503050406030204" pitchFamily="18" charset="0"/>
                <a:ea typeface="Cambria" panose="02040503050406030204" pitchFamily="18" charset="0"/>
              </a:rPr>
              <a:t>oggetti che utilizzo? In uno zaino? In una cartella? No! Ci vuole qualcosa di più bello e affascinante</a:t>
            </a:r>
            <a:r>
              <a:rPr lang="it-IT" sz="2000" dirty="0" smtClean="0">
                <a:latin typeface="Cambria" panose="02040503050406030204" pitchFamily="18" charset="0"/>
                <a:ea typeface="Cambria" panose="02040503050406030204" pitchFamily="18" charset="0"/>
              </a:rPr>
              <a:t>.» </a:t>
            </a:r>
            <a:br>
              <a:rPr lang="it-IT" sz="2000" dirty="0" smtClean="0">
                <a:latin typeface="Cambria" panose="02040503050406030204" pitchFamily="18" charset="0"/>
                <a:ea typeface="Cambria" panose="02040503050406030204" pitchFamily="18" charset="0"/>
              </a:rPr>
            </a:br>
            <a:r>
              <a:rPr lang="it-IT" sz="2000" dirty="0" smtClean="0">
                <a:latin typeface="Cambria" panose="02040503050406030204" pitchFamily="18" charset="0"/>
                <a:ea typeface="Cambria" panose="02040503050406030204" pitchFamily="18" charset="0"/>
              </a:rPr>
              <a:t/>
            </a:r>
            <a:br>
              <a:rPr lang="it-IT" sz="2000" dirty="0" smtClean="0">
                <a:latin typeface="Cambria" panose="02040503050406030204" pitchFamily="18" charset="0"/>
                <a:ea typeface="Cambria" panose="02040503050406030204" pitchFamily="18" charset="0"/>
              </a:rPr>
            </a:br>
            <a:r>
              <a:rPr lang="it-IT" sz="2000" dirty="0" smtClean="0">
                <a:latin typeface="Cambria" panose="02040503050406030204" pitchFamily="18" charset="0"/>
                <a:ea typeface="Cambria" panose="02040503050406030204" pitchFamily="18" charset="0"/>
              </a:rPr>
              <a:t>Allora </a:t>
            </a:r>
            <a:r>
              <a:rPr lang="it-IT" sz="2000" dirty="0">
                <a:latin typeface="Cambria" panose="02040503050406030204" pitchFamily="18" charset="0"/>
                <a:ea typeface="Cambria" panose="02040503050406030204" pitchFamily="18" charset="0"/>
              </a:rPr>
              <a:t>mi sono ricordato delle valigie di mio nonno. Ed è lì che ho tutto il mio mondo ed è con </a:t>
            </a:r>
            <a:r>
              <a:rPr lang="it-IT" sz="2000" dirty="0" smtClean="0">
                <a:latin typeface="Cambria" panose="02040503050406030204" pitchFamily="18" charset="0"/>
                <a:ea typeface="Cambria" panose="02040503050406030204" pitchFamily="18" charset="0"/>
              </a:rPr>
              <a:t>lei </a:t>
            </a:r>
            <a:r>
              <a:rPr lang="it-IT" sz="2000" dirty="0">
                <a:latin typeface="Cambria" panose="02040503050406030204" pitchFamily="18" charset="0"/>
                <a:ea typeface="Cambria" panose="02040503050406030204" pitchFamily="18" charset="0"/>
              </a:rPr>
              <a:t>che mi presento </a:t>
            </a:r>
            <a:r>
              <a:rPr lang="it-IT" sz="2000" dirty="0" smtClean="0">
                <a:latin typeface="Cambria" panose="02040503050406030204" pitchFamily="18" charset="0"/>
                <a:ea typeface="Cambria" panose="02040503050406030204" pitchFamily="18" charset="0"/>
              </a:rPr>
              <a:t>ai bambini</a:t>
            </a:r>
            <a:r>
              <a:rPr lang="it-IT" sz="2000" dirty="0">
                <a:latin typeface="Cambria" panose="02040503050406030204" pitchFamily="18" charset="0"/>
                <a:ea typeface="Cambria" panose="02040503050406030204" pitchFamily="18" charset="0"/>
              </a:rPr>
              <a:t>.</a:t>
            </a:r>
            <a:br>
              <a:rPr lang="it-IT" sz="2000" dirty="0">
                <a:latin typeface="Cambria" panose="02040503050406030204" pitchFamily="18" charset="0"/>
                <a:ea typeface="Cambria" panose="02040503050406030204" pitchFamily="18" charset="0"/>
              </a:rPr>
            </a:br>
            <a:r>
              <a:rPr lang="it-IT" sz="2000" dirty="0" smtClean="0">
                <a:latin typeface="Cambria" panose="02040503050406030204" pitchFamily="18" charset="0"/>
                <a:ea typeface="Cambria" panose="02040503050406030204" pitchFamily="18" charset="0"/>
              </a:rPr>
              <a:t/>
            </a:r>
            <a:br>
              <a:rPr lang="it-IT" sz="2000" dirty="0" smtClean="0">
                <a:latin typeface="Cambria" panose="02040503050406030204" pitchFamily="18" charset="0"/>
                <a:ea typeface="Cambria" panose="02040503050406030204" pitchFamily="18" charset="0"/>
              </a:rPr>
            </a:br>
            <a:r>
              <a:rPr lang="it-IT" sz="2000" dirty="0" smtClean="0">
                <a:latin typeface="Cambria" panose="02040503050406030204" pitchFamily="18" charset="0"/>
                <a:ea typeface="Cambria" panose="02040503050406030204" pitchFamily="18" charset="0"/>
              </a:rPr>
              <a:t>Sin </a:t>
            </a:r>
            <a:r>
              <a:rPr lang="it-IT" sz="2000" dirty="0">
                <a:latin typeface="Cambria" panose="02040503050406030204" pitchFamily="18" charset="0"/>
                <a:ea typeface="Cambria" panose="02040503050406030204" pitchFamily="18" charset="0"/>
              </a:rPr>
              <a:t>dal primo incontro mi sono reso conto che, una volta entrato in classe, un occhio dei bambini guardava me, l’altro era tutto per la valigia. La curiosità li divorava. E più parlavo, temporeggiando, più notavo il crescere di una tensione emotiva: erano curiosi riguardo a ciò che dicevo, ma allo stesso tempo non vedevano l’ora di chiedermi “Cosa c’è in quella valigia?” e “Quando la apriamo</a:t>
            </a:r>
            <a:r>
              <a:rPr lang="it-IT" sz="2000" dirty="0" smtClean="0">
                <a:latin typeface="Cambria" panose="02040503050406030204" pitchFamily="18" charset="0"/>
                <a:ea typeface="Cambria" panose="02040503050406030204" pitchFamily="18" charset="0"/>
              </a:rPr>
              <a:t>?”</a:t>
            </a:r>
            <a:br>
              <a:rPr lang="it-IT" sz="2000" dirty="0" smtClean="0">
                <a:latin typeface="Cambria" panose="02040503050406030204" pitchFamily="18" charset="0"/>
                <a:ea typeface="Cambria" panose="02040503050406030204" pitchFamily="18" charset="0"/>
              </a:rPr>
            </a:br>
            <a:r>
              <a:rPr lang="it-IT" sz="2000" dirty="0">
                <a:latin typeface="Cambria" panose="02040503050406030204" pitchFamily="18" charset="0"/>
                <a:ea typeface="Cambria" panose="02040503050406030204" pitchFamily="18" charset="0"/>
              </a:rPr>
              <a:t/>
            </a:r>
            <a:br>
              <a:rPr lang="it-IT" sz="2000" dirty="0">
                <a:latin typeface="Cambria" panose="02040503050406030204" pitchFamily="18" charset="0"/>
                <a:ea typeface="Cambria" panose="02040503050406030204" pitchFamily="18" charset="0"/>
              </a:rPr>
            </a:br>
            <a:r>
              <a:rPr lang="it-IT" sz="2000" dirty="0">
                <a:latin typeface="Cambria" panose="02040503050406030204" pitchFamily="18" charset="0"/>
                <a:ea typeface="Cambria" panose="02040503050406030204" pitchFamily="18" charset="0"/>
              </a:rPr>
              <a:t>La valigia è quindi </a:t>
            </a:r>
            <a:r>
              <a:rPr lang="it-IT" sz="2000" dirty="0" smtClean="0">
                <a:latin typeface="Cambria" panose="02040503050406030204" pitchFamily="18" charset="0"/>
                <a:ea typeface="Cambria" panose="02040503050406030204" pitchFamily="18" charset="0"/>
              </a:rPr>
              <a:t>una </a:t>
            </a:r>
            <a:r>
              <a:rPr lang="it-IT" sz="2000" dirty="0">
                <a:latin typeface="Cambria" panose="02040503050406030204" pitchFamily="18" charset="0"/>
                <a:ea typeface="Cambria" panose="02040503050406030204" pitchFamily="18" charset="0"/>
              </a:rPr>
              <a:t>mia fedele </a:t>
            </a:r>
            <a:r>
              <a:rPr lang="it-IT" sz="2000" dirty="0" smtClean="0">
                <a:latin typeface="Cambria" panose="02040503050406030204" pitchFamily="18" charset="0"/>
                <a:ea typeface="Cambria" panose="02040503050406030204" pitchFamily="18" charset="0"/>
              </a:rPr>
              <a:t>compagna, </a:t>
            </a:r>
            <a:r>
              <a:rPr lang="it-IT" sz="2000" dirty="0">
                <a:latin typeface="Cambria" panose="02040503050406030204" pitchFamily="18" charset="0"/>
                <a:ea typeface="Cambria" panose="02040503050406030204" pitchFamily="18" charset="0"/>
              </a:rPr>
              <a:t>il mio portafortuna.</a:t>
            </a:r>
            <a:r>
              <a:rPr lang="it-IT" dirty="0"/>
              <a:t/>
            </a:r>
            <a:br>
              <a:rPr lang="it-IT" dirty="0"/>
            </a:br>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25023" y="243075"/>
            <a:ext cx="4563739" cy="6456218"/>
          </a:xfrm>
          <a:prstGeom prst="rect">
            <a:avLst/>
          </a:prstGeom>
        </p:spPr>
      </p:pic>
    </p:spTree>
    <p:extLst>
      <p:ext uri="{BB962C8B-B14F-4D97-AF65-F5344CB8AC3E}">
        <p14:creationId xmlns:p14="http://schemas.microsoft.com/office/powerpoint/2010/main" val="2758682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1945" y="2775454"/>
            <a:ext cx="6246091" cy="1325563"/>
          </a:xfrm>
        </p:spPr>
        <p:txBody>
          <a:bodyPr>
            <a:normAutofit fontScale="90000"/>
          </a:bodyPr>
          <a:lstStyle/>
          <a:p>
            <a:pPr lvl="0" eaLnBrk="0" fontAlgn="base" hangingPunct="0">
              <a:lnSpc>
                <a:spcPct val="100000"/>
              </a:lnSpc>
              <a:spcAft>
                <a:spcPct val="0"/>
              </a:spcAft>
            </a:pPr>
            <a:r>
              <a:rPr lang="it-IT" altLang="it-IT" sz="2400" b="1" dirty="0">
                <a:solidFill>
                  <a:srgbClr val="0000FF"/>
                </a:solidFill>
                <a:latin typeface="Cambria" panose="02040503050406030204" pitchFamily="18" charset="0"/>
                <a:ea typeface="Cambria" panose="02040503050406030204" pitchFamily="18" charset="0"/>
              </a:rPr>
              <a:t>Sogni e metamorfosi</a:t>
            </a:r>
            <a:r>
              <a:rPr kumimoji="0" lang="it-IT" altLang="it-IT" sz="24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rPr>
              <a:t/>
            </a:r>
            <a:br>
              <a:rPr kumimoji="0" lang="it-IT" altLang="it-IT" sz="24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rPr>
            </a:br>
            <a:r>
              <a:rPr lang="it-IT" altLang="it-IT" sz="2400" dirty="0">
                <a:solidFill>
                  <a:srgbClr val="BF593C"/>
                </a:solidFill>
                <a:latin typeface="Cambria" panose="02040503050406030204" pitchFamily="18" charset="0"/>
                <a:ea typeface="Cambria" panose="02040503050406030204" pitchFamily="18" charset="0"/>
                <a:hlinkClick r:id="rId2"/>
              </a:rPr>
              <a:t>  </a:t>
            </a:r>
            <a:r>
              <a:rPr kumimoji="0" lang="it-IT" altLang="it-IT" sz="24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rPr>
              <a:t/>
            </a:r>
            <a:br>
              <a:rPr kumimoji="0" lang="it-IT" altLang="it-IT" sz="24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rPr>
            </a:br>
            <a:r>
              <a:rPr lang="it-IT" altLang="it-IT" sz="2400" dirty="0">
                <a:solidFill>
                  <a:srgbClr val="333333"/>
                </a:solidFill>
                <a:latin typeface="Cambria" panose="02040503050406030204" pitchFamily="18" charset="0"/>
                <a:ea typeface="Cambria" panose="02040503050406030204" pitchFamily="18" charset="0"/>
              </a:rPr>
              <a:t>Ma partiamo dal mio primo libro: </a:t>
            </a:r>
            <a:r>
              <a:rPr lang="it-IT" altLang="it-IT" sz="2400" b="1" dirty="0">
                <a:solidFill>
                  <a:srgbClr val="FF6600"/>
                </a:solidFill>
                <a:latin typeface="Cambria" panose="02040503050406030204" pitchFamily="18" charset="0"/>
                <a:ea typeface="Cambria" panose="02040503050406030204" pitchFamily="18" charset="0"/>
                <a:hlinkClick r:id="rId3"/>
              </a:rPr>
              <a:t>Storia di una matita</a:t>
            </a:r>
            <a:r>
              <a:rPr lang="it-IT" altLang="it-IT" sz="2400" dirty="0">
                <a:solidFill>
                  <a:srgbClr val="333333"/>
                </a:solidFill>
                <a:latin typeface="Cambria" panose="02040503050406030204" pitchFamily="18" charset="0"/>
                <a:ea typeface="Cambria" panose="02040503050406030204" pitchFamily="18" charset="0"/>
              </a:rPr>
              <a:t>. È la prima cosa che tiro fuori dalla valigia. E parto sempre dalla lettura! Cosa racconta “Storia di una matita”?  È la storia di un ragazzo di nome Lapo che ha più o meno la mia stessa età, 30 anni. Ed ha un sogno: diventare un bravissimo illustratore. Lo spera talmente tanto che, una mattina, a partire dalle sue dita, si ritrova trasformato in una gigantesca matita. Ovvero nell’oggetto che più utilizza. </a:t>
            </a:r>
            <a:r>
              <a:rPr lang="it-IT" altLang="it-IT" sz="2400" dirty="0" smtClean="0">
                <a:solidFill>
                  <a:srgbClr val="333333"/>
                </a:solidFill>
                <a:latin typeface="Cambria" panose="02040503050406030204" pitchFamily="18" charset="0"/>
                <a:ea typeface="Cambria" panose="02040503050406030204" pitchFamily="18" charset="0"/>
              </a:rPr>
              <a:t>Nello strumento che è il motore dei suoi sogni.</a:t>
            </a:r>
            <a:r>
              <a:rPr kumimoji="0" lang="it-IT" altLang="it-IT" sz="61600" b="0" i="0" u="none" strike="noStrike" cap="none" normalizeH="0" baseline="0" dirty="0" smtClean="0">
                <a:ln>
                  <a:noFill/>
                </a:ln>
                <a:solidFill>
                  <a:srgbClr val="BF593C"/>
                </a:solidFill>
                <a:effectLst/>
                <a:latin typeface="&amp;quot"/>
              </a:rPr>
              <a:t/>
            </a:r>
            <a:br>
              <a:rPr kumimoji="0" lang="it-IT" altLang="it-IT" sz="61600" b="0" i="0" u="none" strike="noStrike" cap="none" normalizeH="0" baseline="0" dirty="0" smtClean="0">
                <a:ln>
                  <a:noFill/>
                </a:ln>
                <a:solidFill>
                  <a:srgbClr val="BF593C"/>
                </a:solidFill>
                <a:effectLst/>
                <a:latin typeface="&amp;quot"/>
              </a:rPr>
            </a:br>
            <a:endParaRPr lang="it-IT" dirty="0"/>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0094" y="818496"/>
            <a:ext cx="3362794" cy="5239481"/>
          </a:xfrm>
          <a:prstGeom prst="rect">
            <a:avLst/>
          </a:prstGeom>
        </p:spPr>
      </p:pic>
    </p:spTree>
    <p:extLst>
      <p:ext uri="{BB962C8B-B14F-4D97-AF65-F5344CB8AC3E}">
        <p14:creationId xmlns:p14="http://schemas.microsoft.com/office/powerpoint/2010/main" val="3041641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2"/>
          <p:cNvSpPr>
            <a:spLocks noGrp="1"/>
          </p:cNvSpPr>
          <p:nvPr>
            <p:ph type="title"/>
          </p:nvPr>
        </p:nvSpPr>
        <p:spPr>
          <a:xfrm>
            <a:off x="441037" y="2960370"/>
            <a:ext cx="6735618" cy="1325563"/>
          </a:xfrm>
        </p:spPr>
        <p:txBody>
          <a:bodyPr>
            <a:normAutofit fontScale="90000"/>
          </a:bodyPr>
          <a:lstStyle/>
          <a:p>
            <a:r>
              <a:rPr lang="it-IT" sz="2400" dirty="0">
                <a:ea typeface="Cambria" panose="02040503050406030204" pitchFamily="18" charset="0"/>
              </a:rPr>
              <a:t>Una volta diventato matita, anziché camminare scivola e lascia tanti segni e ghirigori, che diventano ben presto disegni e colori, sempre più belli. E la città dove abita, le vie e le piazze, si riempiranno dei disegni di Lapo.</a:t>
            </a:r>
            <a:br>
              <a:rPr lang="it-IT" sz="2400" dirty="0">
                <a:ea typeface="Cambria" panose="02040503050406030204" pitchFamily="18" charset="0"/>
              </a:rPr>
            </a:br>
            <a:r>
              <a:rPr lang="it-IT" sz="2400" dirty="0">
                <a:ea typeface="Cambria" panose="02040503050406030204" pitchFamily="18" charset="0"/>
              </a:rPr>
              <a:t>Tralasciamo per un momento il modo in cui si trasforma. Questo lo scoprirete da soli, leggendo il libro. Vi svelo solo l’inizio, che solitamente i bambini adorano, suscitando un misto di emozioni tra la simpatia e l’ilarità. L’idea per la trasformazione è venuta notando una somiglianza tra due gesti simili: il temperare una matita e il… mettersi le dita nel naso</a:t>
            </a:r>
            <a:r>
              <a:rPr lang="it-IT" sz="2400" dirty="0" smtClean="0">
                <a:ea typeface="Cambria" panose="02040503050406030204" pitchFamily="18" charset="0"/>
              </a:rPr>
              <a:t>.</a:t>
            </a:r>
            <a:br>
              <a:rPr lang="it-IT" sz="2400" dirty="0" smtClean="0">
                <a:ea typeface="Cambria" panose="02040503050406030204" pitchFamily="18" charset="0"/>
              </a:rPr>
            </a:br>
            <a:r>
              <a:rPr lang="it-IT" sz="2400" dirty="0" smtClean="0">
                <a:ea typeface="Cambria" panose="02040503050406030204" pitchFamily="18" charset="0"/>
              </a:rPr>
              <a:t>È </a:t>
            </a:r>
            <a:r>
              <a:rPr lang="it-IT" sz="2400" dirty="0">
                <a:ea typeface="Cambria" panose="02040503050406030204" pitchFamily="18" charset="0"/>
              </a:rPr>
              <a:t>così che il mignolo è diventato una matita!</a:t>
            </a:r>
            <a:br>
              <a:rPr lang="it-IT" sz="2400" dirty="0">
                <a:ea typeface="Cambria" panose="02040503050406030204" pitchFamily="18" charset="0"/>
              </a:rPr>
            </a:br>
            <a:r>
              <a:rPr lang="it-IT" sz="2400" dirty="0" smtClean="0">
                <a:ea typeface="Cambria" panose="02040503050406030204" pitchFamily="18" charset="0"/>
              </a:rPr>
              <a:t/>
            </a:r>
            <a:br>
              <a:rPr lang="it-IT" sz="2400" dirty="0" smtClean="0">
                <a:ea typeface="Cambria" panose="02040503050406030204" pitchFamily="18" charset="0"/>
              </a:rPr>
            </a:br>
            <a:r>
              <a:rPr lang="it-IT" sz="2400" dirty="0" smtClean="0">
                <a:solidFill>
                  <a:schemeClr val="accent2"/>
                </a:solidFill>
                <a:ea typeface="Cambria" panose="02040503050406030204" pitchFamily="18" charset="0"/>
              </a:rPr>
              <a:t>Gira e rigira, scava a riscava, ad un certo punto Lapo si rende conto che il suo dito si è trasformato in una matita.</a:t>
            </a:r>
            <a:r>
              <a:rPr lang="it-IT" sz="2400" dirty="0" smtClean="0">
                <a:ea typeface="Cambria" panose="02040503050406030204" pitchFamily="18" charset="0"/>
              </a:rPr>
              <a:t/>
            </a:r>
            <a:br>
              <a:rPr lang="it-IT" sz="2400" dirty="0" smtClean="0">
                <a:ea typeface="Cambria" panose="02040503050406030204" pitchFamily="18" charset="0"/>
              </a:rPr>
            </a:br>
            <a:r>
              <a:rPr lang="it-IT" sz="2400" dirty="0">
                <a:ea typeface="Cambria" panose="02040503050406030204" pitchFamily="18" charset="0"/>
              </a:rPr>
              <a:t/>
            </a:r>
            <a:br>
              <a:rPr lang="it-IT" sz="2400" dirty="0">
                <a:ea typeface="Cambria" panose="02040503050406030204" pitchFamily="18" charset="0"/>
              </a:rPr>
            </a:br>
            <a:r>
              <a:rPr lang="it-IT" sz="2400" dirty="0" smtClean="0">
                <a:ea typeface="Cambria" panose="02040503050406030204" pitchFamily="18" charset="0"/>
              </a:rPr>
              <a:t>E </a:t>
            </a:r>
            <a:r>
              <a:rPr lang="it-IT" sz="2400" dirty="0">
                <a:ea typeface="Cambria" panose="02040503050406030204" pitchFamily="18" charset="0"/>
              </a:rPr>
              <a:t>poi è </a:t>
            </a:r>
            <a:r>
              <a:rPr lang="it-IT" sz="2400" dirty="0" smtClean="0">
                <a:ea typeface="Cambria" panose="02040503050406030204" pitchFamily="18" charset="0"/>
              </a:rPr>
              <a:t>tutta </a:t>
            </a:r>
            <a:r>
              <a:rPr lang="it-IT" sz="2400" dirty="0">
                <a:ea typeface="Cambria" panose="02040503050406030204" pitchFamily="18" charset="0"/>
              </a:rPr>
              <a:t>una trasformazione: le 10 dita delle mani, quelle dei piedi, fino a quando Lapo, a metamorfosi completata, si ritrova ad essere una gigantesca matita.</a:t>
            </a:r>
            <a:r>
              <a:rPr lang="it-IT" dirty="0">
                <a:latin typeface="Cambria" panose="02040503050406030204" pitchFamily="18" charset="0"/>
                <a:ea typeface="Cambria" panose="02040503050406030204" pitchFamily="18" charset="0"/>
              </a:rPr>
              <a:t/>
            </a:r>
            <a:br>
              <a:rPr lang="it-IT" dirty="0">
                <a:latin typeface="Cambria" panose="02040503050406030204" pitchFamily="18" charset="0"/>
                <a:ea typeface="Cambria" panose="02040503050406030204" pitchFamily="18" charset="0"/>
              </a:rPr>
            </a:br>
            <a:endParaRPr lang="it-IT" dirty="0">
              <a:latin typeface="Cambria" panose="02040503050406030204" pitchFamily="18" charset="0"/>
              <a:ea typeface="Cambria" panose="02040503050406030204" pitchFamily="18" charset="0"/>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1975" y="240030"/>
            <a:ext cx="3634740" cy="2720340"/>
          </a:xfrm>
          <a:prstGeom prst="rect">
            <a:avLst/>
          </a:prstGeom>
        </p:spPr>
      </p:pic>
      <p:pic>
        <p:nvPicPr>
          <p:cNvPr id="7" name="Immagine 6"/>
          <p:cNvPicPr>
            <a:picLocks noChangeAspect="1"/>
          </p:cNvPicPr>
          <p:nvPr/>
        </p:nvPicPr>
        <p:blipFill rotWithShape="1">
          <a:blip r:embed="rId3">
            <a:extLst>
              <a:ext uri="{28A0092B-C50C-407E-A947-70E740481C1C}">
                <a14:useLocalDpi xmlns:a14="http://schemas.microsoft.com/office/drawing/2010/main" val="0"/>
              </a:ext>
            </a:extLst>
          </a:blip>
          <a:srcRect t="27531"/>
          <a:stretch/>
        </p:blipFill>
        <p:spPr>
          <a:xfrm>
            <a:off x="7261975" y="3084945"/>
            <a:ext cx="3634740" cy="3126981"/>
          </a:xfrm>
          <a:prstGeom prst="rect">
            <a:avLst/>
          </a:prstGeom>
        </p:spPr>
      </p:pic>
    </p:spTree>
    <p:extLst>
      <p:ext uri="{BB962C8B-B14F-4D97-AF65-F5344CB8AC3E}">
        <p14:creationId xmlns:p14="http://schemas.microsoft.com/office/powerpoint/2010/main" val="1634841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a:spLocks noGrp="1"/>
          </p:cNvSpPr>
          <p:nvPr>
            <p:ph type="title"/>
          </p:nvPr>
        </p:nvSpPr>
        <p:spPr>
          <a:xfrm>
            <a:off x="553053" y="2284961"/>
            <a:ext cx="5487529" cy="1325563"/>
          </a:xfrm>
        </p:spPr>
        <p:txBody>
          <a:bodyPr>
            <a:noAutofit/>
          </a:bodyPr>
          <a:lstStyle/>
          <a:p>
            <a:r>
              <a:rPr lang="it-IT" sz="2200" dirty="0" smtClean="0">
                <a:ea typeface="Cambria" panose="02040503050406030204" pitchFamily="18" charset="0"/>
              </a:rPr>
              <a:t>Una delle prime </a:t>
            </a:r>
            <a:r>
              <a:rPr lang="it-IT" sz="2200" dirty="0">
                <a:ea typeface="Cambria" panose="02040503050406030204" pitchFamily="18" charset="0"/>
              </a:rPr>
              <a:t>difficoltà che </a:t>
            </a:r>
            <a:r>
              <a:rPr lang="it-IT" sz="2200" dirty="0" smtClean="0">
                <a:ea typeface="Cambria" panose="02040503050406030204" pitchFamily="18" charset="0"/>
              </a:rPr>
              <a:t>Lapo deve </a:t>
            </a:r>
            <a:r>
              <a:rPr lang="it-IT" sz="2200" dirty="0">
                <a:ea typeface="Cambria" panose="02040503050406030204" pitchFamily="18" charset="0"/>
              </a:rPr>
              <a:t>affrontare è che non ha una faccia, così inizia a disegnare più visi, riponendoli in una </a:t>
            </a:r>
            <a:r>
              <a:rPr lang="it-IT" sz="2200" dirty="0" smtClean="0">
                <a:ea typeface="Cambria" panose="02040503050406030204" pitchFamily="18" charset="0"/>
              </a:rPr>
              <a:t>valigia per utilizzarli nei momenti giusti. </a:t>
            </a:r>
            <a:r>
              <a:rPr lang="it-IT" sz="2200" dirty="0" smtClean="0">
                <a:solidFill>
                  <a:schemeClr val="accent2"/>
                </a:solidFill>
                <a:ea typeface="Cambria" panose="02040503050406030204" pitchFamily="18" charset="0"/>
              </a:rPr>
              <a:t>Una faccia per quando è felice, una per quando è triste, una divertita e divertente, una annoiata, una innamorata e anche una bella faccia tosta, che a volte ce n’è proprio bisogno. Ne disegna più di cento, ma ben presto si rende conto che non gli sarebbero bastate.</a:t>
            </a:r>
            <a:r>
              <a:rPr lang="it-IT" sz="2200" dirty="0" smtClean="0">
                <a:ea typeface="Cambria" panose="02040503050406030204" pitchFamily="18" charset="0"/>
              </a:rPr>
              <a:t/>
            </a:r>
            <a:br>
              <a:rPr lang="it-IT" sz="2200" dirty="0" smtClean="0">
                <a:ea typeface="Cambria" panose="02040503050406030204" pitchFamily="18" charset="0"/>
              </a:rPr>
            </a:br>
            <a:r>
              <a:rPr lang="it-IT" sz="2200" dirty="0">
                <a:ea typeface="Cambria" panose="02040503050406030204" pitchFamily="18" charset="0"/>
              </a:rPr>
              <a:t/>
            </a:r>
            <a:br>
              <a:rPr lang="it-IT" sz="2200" dirty="0">
                <a:ea typeface="Cambria" panose="02040503050406030204" pitchFamily="18" charset="0"/>
              </a:rPr>
            </a:br>
            <a:r>
              <a:rPr lang="it-IT" sz="2200" dirty="0" smtClean="0">
                <a:ea typeface="Cambria" panose="02040503050406030204" pitchFamily="18" charset="0"/>
              </a:rPr>
              <a:t/>
            </a:r>
            <a:br>
              <a:rPr lang="it-IT" sz="2200" dirty="0" smtClean="0">
                <a:ea typeface="Cambria" panose="02040503050406030204" pitchFamily="18" charset="0"/>
              </a:rPr>
            </a:br>
            <a:r>
              <a:rPr lang="it-IT" sz="2200" dirty="0" smtClean="0">
                <a:ea typeface="Cambria" panose="02040503050406030204" pitchFamily="18" charset="0"/>
              </a:rPr>
              <a:t/>
            </a:r>
            <a:br>
              <a:rPr lang="it-IT" sz="2200" dirty="0" smtClean="0">
                <a:ea typeface="Cambria" panose="02040503050406030204" pitchFamily="18" charset="0"/>
              </a:rPr>
            </a:br>
            <a:r>
              <a:rPr lang="it-IT" sz="2200" dirty="0" smtClean="0">
                <a:ea typeface="Cambria" panose="02040503050406030204" pitchFamily="18" charset="0"/>
              </a:rPr>
              <a:t/>
            </a:r>
            <a:br>
              <a:rPr lang="it-IT" sz="2200" dirty="0" smtClean="0">
                <a:ea typeface="Cambria" panose="02040503050406030204" pitchFamily="18" charset="0"/>
              </a:rPr>
            </a:br>
            <a:endParaRPr lang="it-IT" sz="2200" dirty="0">
              <a:ea typeface="Cambria" panose="02040503050406030204" pitchFamily="18" charset="0"/>
            </a:endParaRPr>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1372" y="246250"/>
            <a:ext cx="5744301" cy="3819201"/>
          </a:xfrm>
          <a:prstGeom prst="rect">
            <a:avLst/>
          </a:prstGeom>
        </p:spPr>
      </p:pic>
      <p:sp>
        <p:nvSpPr>
          <p:cNvPr id="6" name="CasellaDiTesto 5"/>
          <p:cNvSpPr txBox="1"/>
          <p:nvPr/>
        </p:nvSpPr>
        <p:spPr>
          <a:xfrm>
            <a:off x="553053" y="4065451"/>
            <a:ext cx="11352620" cy="2800767"/>
          </a:xfrm>
          <a:prstGeom prst="rect">
            <a:avLst/>
          </a:prstGeom>
          <a:noFill/>
        </p:spPr>
        <p:txBody>
          <a:bodyPr wrap="square" rtlCol="0">
            <a:spAutoFit/>
          </a:bodyPr>
          <a:lstStyle/>
          <a:p>
            <a:r>
              <a:rPr lang="it-IT" sz="2200" dirty="0" smtClean="0">
                <a:latin typeface="+mj-lt"/>
                <a:ea typeface="Cambria" panose="02040503050406030204" pitchFamily="18" charset="0"/>
              </a:rPr>
              <a:t>Ad ogni modo, Lapo diventa </a:t>
            </a:r>
            <a:r>
              <a:rPr lang="it-IT" sz="2200" dirty="0">
                <a:latin typeface="+mj-lt"/>
                <a:ea typeface="Cambria" panose="02040503050406030204" pitchFamily="18" charset="0"/>
              </a:rPr>
              <a:t>abile a </a:t>
            </a:r>
            <a:r>
              <a:rPr lang="it-IT" sz="2200" dirty="0" smtClean="0">
                <a:latin typeface="+mj-lt"/>
                <a:ea typeface="Cambria" panose="02040503050406030204" pitchFamily="18" charset="0"/>
              </a:rPr>
              <a:t>cambiarle </a:t>
            </a:r>
            <a:r>
              <a:rPr lang="it-IT" sz="2200" dirty="0">
                <a:latin typeface="+mj-lt"/>
                <a:ea typeface="Cambria" panose="02040503050406030204" pitchFamily="18" charset="0"/>
              </a:rPr>
              <a:t>ad ogni occasione, però a volte si sbaglia, suscitando momenti di imbarazzo e confusione. Anziché indossare la faccia stupita, mette quella stupida. E anziché utilizzare quella seria ne indossa per sbaglio una totalmente diversa, quella dalle grandi risate incontenibili. </a:t>
            </a:r>
            <a:r>
              <a:rPr lang="it-IT" sz="2200" b="1" dirty="0">
                <a:solidFill>
                  <a:schemeClr val="accent2"/>
                </a:solidFill>
                <a:latin typeface="+mj-lt"/>
                <a:ea typeface="Cambria" panose="02040503050406030204" pitchFamily="18" charset="0"/>
              </a:rPr>
              <a:t>Il gioco delle facce </a:t>
            </a:r>
            <a:r>
              <a:rPr lang="it-IT" sz="2200" dirty="0">
                <a:latin typeface="+mj-lt"/>
                <a:ea typeface="Cambria" panose="02040503050406030204" pitchFamily="18" charset="0"/>
              </a:rPr>
              <a:t>è tra i più amati </a:t>
            </a:r>
            <a:r>
              <a:rPr lang="it-IT" sz="2200" dirty="0" smtClean="0">
                <a:latin typeface="+mj-lt"/>
                <a:ea typeface="Cambria" panose="02040503050406030204" pitchFamily="18" charset="0"/>
              </a:rPr>
              <a:t>dai bambini: </a:t>
            </a:r>
            <a:r>
              <a:rPr lang="it-IT" sz="2200" dirty="0">
                <a:latin typeface="+mj-lt"/>
                <a:ea typeface="Cambria" panose="02040503050406030204" pitchFamily="18" charset="0"/>
              </a:rPr>
              <a:t>serve </a:t>
            </a:r>
            <a:r>
              <a:rPr lang="it-IT" sz="2200" dirty="0" smtClean="0">
                <a:latin typeface="+mj-lt"/>
                <a:ea typeface="Cambria" panose="02040503050406030204" pitchFamily="18" charset="0"/>
              </a:rPr>
              <a:t>per </a:t>
            </a:r>
            <a:r>
              <a:rPr lang="it-IT" sz="2200" dirty="0">
                <a:latin typeface="+mj-lt"/>
                <a:ea typeface="Cambria" panose="02040503050406030204" pitchFamily="18" charset="0"/>
              </a:rPr>
              <a:t>prendere coscienza delle tante espressioni che, in maniera più o meno consapevole, utilizziamo nell’arco di una giornata. S</a:t>
            </a:r>
            <a:r>
              <a:rPr lang="it-IT" sz="2200" dirty="0" smtClean="0">
                <a:latin typeface="+mj-lt"/>
                <a:ea typeface="Cambria" panose="02040503050406030204" pitchFamily="18" charset="0"/>
              </a:rPr>
              <a:t>i </a:t>
            </a:r>
            <a:r>
              <a:rPr lang="it-IT" sz="2200" dirty="0">
                <a:latin typeface="+mj-lt"/>
                <a:ea typeface="Cambria" panose="02040503050406030204" pitchFamily="18" charset="0"/>
              </a:rPr>
              <a:t>può inoltre ragionare su come si crea l’imbarazzo, sbagliando </a:t>
            </a:r>
            <a:r>
              <a:rPr lang="it-IT" sz="2200" dirty="0" smtClean="0">
                <a:latin typeface="+mj-lt"/>
                <a:ea typeface="Cambria" panose="02040503050406030204" pitchFamily="18" charset="0"/>
              </a:rPr>
              <a:t>faccia. </a:t>
            </a:r>
            <a:r>
              <a:rPr lang="it-IT" sz="2200" dirty="0">
                <a:latin typeface="+mj-lt"/>
                <a:ea typeface="Cambria" panose="02040503050406030204" pitchFamily="18" charset="0"/>
              </a:rPr>
              <a:t>Lapo è un mago nel ritrovarsi in situazioni imbarazzanti e una volta un bambino mi ha </a:t>
            </a:r>
            <a:r>
              <a:rPr lang="it-IT" sz="2200" dirty="0" smtClean="0">
                <a:latin typeface="+mj-lt"/>
                <a:ea typeface="Cambria" panose="02040503050406030204" pitchFamily="18" charset="0"/>
              </a:rPr>
              <a:t>detto: </a:t>
            </a:r>
            <a:r>
              <a:rPr lang="it-IT" sz="2200" dirty="0">
                <a:latin typeface="+mj-lt"/>
                <a:ea typeface="Cambria" panose="02040503050406030204" pitchFamily="18" charset="0"/>
              </a:rPr>
              <a:t>“Lapo mi piace perché molto spesso fa il finto tonto</a:t>
            </a:r>
            <a:r>
              <a:rPr lang="it-IT" sz="2200" dirty="0" smtClean="0">
                <a:latin typeface="+mj-lt"/>
                <a:ea typeface="Cambria" panose="02040503050406030204" pitchFamily="18" charset="0"/>
              </a:rPr>
              <a:t>.”</a:t>
            </a:r>
            <a:endParaRPr lang="it-IT" sz="2200" dirty="0">
              <a:latin typeface="+mj-lt"/>
            </a:endParaRPr>
          </a:p>
        </p:txBody>
      </p:sp>
    </p:spTree>
    <p:extLst>
      <p:ext uri="{BB962C8B-B14F-4D97-AF65-F5344CB8AC3E}">
        <p14:creationId xmlns:p14="http://schemas.microsoft.com/office/powerpoint/2010/main" val="177487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10515600" cy="899471"/>
          </a:xfrm>
        </p:spPr>
        <p:txBody>
          <a:bodyPr>
            <a:normAutofit fontScale="90000"/>
          </a:bodyPr>
          <a:lstStyle/>
          <a:p>
            <a:r>
              <a:rPr lang="it-IT" sz="2400" dirty="0">
                <a:ea typeface="Cambria" panose="02040503050406030204" pitchFamily="18" charset="0"/>
              </a:rPr>
              <a:t>Ma veniamo </a:t>
            </a:r>
            <a:r>
              <a:rPr lang="it-IT" sz="2400" dirty="0" smtClean="0">
                <a:ea typeface="Cambria" panose="02040503050406030204" pitchFamily="18" charset="0"/>
              </a:rPr>
              <a:t>al </a:t>
            </a:r>
            <a:r>
              <a:rPr lang="it-IT" sz="2400" dirty="0">
                <a:ea typeface="Cambria" panose="02040503050406030204" pitchFamily="18" charset="0"/>
              </a:rPr>
              <a:t>cuore della storia: il racconto, tralasciando le molte sfumature, è sì un elogio del sogno e dell’essere sognatori, ma vuole esplorarne anche le sue </a:t>
            </a:r>
            <a:r>
              <a:rPr lang="it-IT" sz="2400" dirty="0" smtClean="0">
                <a:ea typeface="Cambria" panose="02040503050406030204" pitchFamily="18" charset="0"/>
              </a:rPr>
              <a:t>contraddizioni.</a:t>
            </a:r>
            <a:endParaRPr lang="it-IT" dirty="0">
              <a:ea typeface="Cambria" panose="02040503050406030204"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353262"/>
            <a:ext cx="10515600" cy="5285766"/>
          </a:xfrm>
          <a:prstGeom prst="rect">
            <a:avLst/>
          </a:prstGeom>
        </p:spPr>
      </p:pic>
    </p:spTree>
    <p:extLst>
      <p:ext uri="{BB962C8B-B14F-4D97-AF65-F5344CB8AC3E}">
        <p14:creationId xmlns:p14="http://schemas.microsoft.com/office/powerpoint/2010/main" val="3253467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22591" y="3260135"/>
            <a:ext cx="10819663" cy="1325563"/>
          </a:xfrm>
        </p:spPr>
        <p:txBody>
          <a:bodyPr>
            <a:normAutofit fontScale="90000"/>
          </a:bodyPr>
          <a:lstStyle/>
          <a:p>
            <a:r>
              <a:rPr lang="it-IT" sz="2400" dirty="0">
                <a:ea typeface="Cambria" panose="02040503050406030204" pitchFamily="18" charset="0"/>
              </a:rPr>
              <a:t>Insomma, è importante avere dei sogni, ma non bisogna esagerare. Lapo stava tutto il giorno a disegnare, ma il suo frigorifero era vuoto, nella città in cui si era trasferito per inseguire il suo sogno ancora non si era fatto degli amici. E men che meno aveva una fidanzata. Stava perdendo la sua umanità.</a:t>
            </a:r>
            <a:br>
              <a:rPr lang="it-IT" sz="2400" dirty="0">
                <a:ea typeface="Cambria" panose="02040503050406030204" pitchFamily="18" charset="0"/>
              </a:rPr>
            </a:br>
            <a:r>
              <a:rPr lang="it-IT" sz="2400" dirty="0">
                <a:ea typeface="Cambria" panose="02040503050406030204" pitchFamily="18" charset="0"/>
              </a:rPr>
              <a:t>Quindi, prendendo spunto dalla storia, si inizia a riflettere con i bambini sui sogni e sulle azioni che ci portano a fare</a:t>
            </a:r>
            <a:r>
              <a:rPr lang="it-IT" sz="2400" dirty="0" smtClean="0">
                <a:ea typeface="Cambria" panose="02040503050406030204" pitchFamily="18" charset="0"/>
              </a:rPr>
              <a:t>.</a:t>
            </a:r>
            <a:r>
              <a:rPr lang="it-IT" sz="2400" dirty="0" smtClean="0">
                <a:latin typeface="Cambria" panose="02040503050406030204" pitchFamily="18" charset="0"/>
                <a:ea typeface="Cambria" panose="02040503050406030204" pitchFamily="18" charset="0"/>
              </a:rPr>
              <a:t/>
            </a:r>
            <a:br>
              <a:rPr lang="it-IT" sz="2400" dirty="0" smtClean="0">
                <a:latin typeface="Cambria" panose="02040503050406030204" pitchFamily="18" charset="0"/>
                <a:ea typeface="Cambria" panose="02040503050406030204" pitchFamily="18" charset="0"/>
              </a:rPr>
            </a:br>
            <a:r>
              <a:rPr lang="it-IT" sz="2400" dirty="0" smtClean="0">
                <a:latin typeface="Cambria" panose="02040503050406030204" pitchFamily="18" charset="0"/>
                <a:ea typeface="Cambria" panose="02040503050406030204" pitchFamily="18" charset="0"/>
              </a:rPr>
              <a:t/>
            </a:r>
            <a:br>
              <a:rPr lang="it-IT" sz="2400" dirty="0" smtClean="0">
                <a:latin typeface="Cambria" panose="02040503050406030204" pitchFamily="18" charset="0"/>
                <a:ea typeface="Cambria" panose="02040503050406030204" pitchFamily="18" charset="0"/>
              </a:rPr>
            </a:br>
            <a:r>
              <a:rPr lang="it-IT" sz="2400" dirty="0" smtClean="0">
                <a:solidFill>
                  <a:schemeClr val="accent2"/>
                </a:solidFill>
                <a:latin typeface="Cambria" panose="02040503050406030204" pitchFamily="18" charset="0"/>
                <a:ea typeface="Cambria" panose="02040503050406030204" pitchFamily="18" charset="0"/>
              </a:rPr>
              <a:t/>
            </a:r>
            <a:br>
              <a:rPr lang="it-IT" sz="2400" dirty="0" smtClean="0">
                <a:solidFill>
                  <a:schemeClr val="accent2"/>
                </a:solidFill>
                <a:latin typeface="Cambria" panose="02040503050406030204" pitchFamily="18" charset="0"/>
                <a:ea typeface="Cambria" panose="02040503050406030204" pitchFamily="18" charset="0"/>
              </a:rPr>
            </a:br>
            <a:r>
              <a:rPr lang="it-IT" sz="2400" dirty="0" smtClean="0">
                <a:latin typeface="Cambria" panose="02040503050406030204" pitchFamily="18" charset="0"/>
                <a:ea typeface="Cambria" panose="02040503050406030204" pitchFamily="18" charset="0"/>
              </a:rPr>
              <a:t/>
            </a:r>
            <a:br>
              <a:rPr lang="it-IT" sz="2400" dirty="0" smtClean="0">
                <a:latin typeface="Cambria" panose="02040503050406030204" pitchFamily="18" charset="0"/>
                <a:ea typeface="Cambria" panose="02040503050406030204" pitchFamily="18" charset="0"/>
              </a:rPr>
            </a:br>
            <a:r>
              <a:rPr lang="it-IT" sz="2400" dirty="0" smtClean="0">
                <a:ea typeface="Cambria" panose="02040503050406030204" pitchFamily="18" charset="0"/>
              </a:rPr>
              <a:t/>
            </a:r>
            <a:br>
              <a:rPr lang="it-IT" sz="2400" dirty="0" smtClean="0">
                <a:ea typeface="Cambria" panose="02040503050406030204" pitchFamily="18" charset="0"/>
              </a:rPr>
            </a:br>
            <a:r>
              <a:rPr lang="it-IT" sz="2400" dirty="0" smtClean="0">
                <a:ea typeface="Cambria" panose="02040503050406030204" pitchFamily="18" charset="0"/>
              </a:rPr>
              <a:t>Questo </a:t>
            </a:r>
            <a:r>
              <a:rPr lang="it-IT" sz="2400" dirty="0">
                <a:ea typeface="Cambria" panose="02040503050406030204" pitchFamily="18" charset="0"/>
              </a:rPr>
              <a:t>è uno dei primi giochi che ho sperimentato. E rimane ancora oggi uno dei miei preferiti.</a:t>
            </a:r>
            <a:br>
              <a:rPr lang="it-IT" sz="2400" dirty="0">
                <a:ea typeface="Cambria" panose="02040503050406030204" pitchFamily="18" charset="0"/>
              </a:rPr>
            </a:br>
            <a:r>
              <a:rPr lang="it-IT" sz="2400" dirty="0" smtClean="0">
                <a:solidFill>
                  <a:schemeClr val="accent2"/>
                </a:solidFill>
                <a:ea typeface="Cambria" panose="02040503050406030204" pitchFamily="18" charset="0"/>
              </a:rPr>
              <a:t>“Lapo </a:t>
            </a:r>
            <a:r>
              <a:rPr lang="it-IT" sz="2400" dirty="0">
                <a:solidFill>
                  <a:schemeClr val="accent2"/>
                </a:solidFill>
                <a:ea typeface="Cambria" panose="02040503050406030204" pitchFamily="18" charset="0"/>
              </a:rPr>
              <a:t>si è trasformato in una matita, perché sognava di fare il disegnatore. E tu? Cosa sogni? E in cosa rischi di trasformarti?”</a:t>
            </a:r>
            <a:r>
              <a:rPr lang="it-IT" sz="2400" dirty="0">
                <a:ea typeface="Cambria" panose="02040503050406030204" pitchFamily="18" charset="0"/>
              </a:rPr>
              <a:t/>
            </a:r>
            <a:br>
              <a:rPr lang="it-IT" sz="2400" dirty="0">
                <a:ea typeface="Cambria" panose="02040503050406030204" pitchFamily="18" charset="0"/>
              </a:rPr>
            </a:br>
            <a:r>
              <a:rPr lang="it-IT" sz="2400" dirty="0">
                <a:ea typeface="Cambria" panose="02040503050406030204" pitchFamily="18" charset="0"/>
              </a:rPr>
              <a:t>Date un’occhiata ai disegni sotto, cliccandoci su, ne troverete di belle. C’è la “sezione” oggetti (tecnologici e non) ma anche quella animali, di cui i bambini nutrono sempre un grande fascino</a:t>
            </a:r>
            <a:r>
              <a:rPr lang="it-IT" sz="2400" dirty="0" smtClean="0">
                <a:ea typeface="Cambria" panose="02040503050406030204" pitchFamily="18" charset="0"/>
              </a:rPr>
              <a:t>.</a:t>
            </a:r>
            <a:br>
              <a:rPr lang="it-IT" sz="2400" dirty="0" smtClean="0">
                <a:ea typeface="Cambria" panose="02040503050406030204" pitchFamily="18" charset="0"/>
              </a:rPr>
            </a:br>
            <a:r>
              <a:rPr lang="it-IT" sz="2400" dirty="0">
                <a:ea typeface="Cambria" panose="02040503050406030204" pitchFamily="18" charset="0"/>
              </a:rPr>
              <a:t/>
            </a:r>
            <a:br>
              <a:rPr lang="it-IT" sz="2400" dirty="0">
                <a:ea typeface="Cambria" panose="02040503050406030204" pitchFamily="18" charset="0"/>
              </a:rPr>
            </a:br>
            <a:r>
              <a:rPr lang="it-IT" sz="2400" dirty="0" smtClean="0">
                <a:ea typeface="Cambria" panose="02040503050406030204" pitchFamily="18" charset="0"/>
              </a:rPr>
              <a:t>Le idee dei bambini sono innumerevoli: delle stoffe, una sveglia, un compasso, un computer, un cellulare, un libro, uno stendi abiti, un lego. </a:t>
            </a:r>
            <a:br>
              <a:rPr lang="it-IT" sz="2400" dirty="0" smtClean="0">
                <a:ea typeface="Cambria" panose="02040503050406030204" pitchFamily="18" charset="0"/>
              </a:rPr>
            </a:br>
            <a:r>
              <a:rPr lang="it-IT" sz="2400" dirty="0" smtClean="0">
                <a:ea typeface="Cambria" panose="02040503050406030204" pitchFamily="18" charset="0"/>
              </a:rPr>
              <a:t>Una raccolta più vasta potete consultarla al seguente link: </a:t>
            </a:r>
            <a:r>
              <a:rPr lang="it-IT" sz="2400" dirty="0" smtClean="0">
                <a:ea typeface="Cambria" panose="02040503050406030204" pitchFamily="18" charset="0"/>
                <a:hlinkClick r:id="rId2"/>
              </a:rPr>
              <a:t>https://storiadiunamatita.wordpress.com/2013/09/18/mi-vorrei-trasformare-in/</a:t>
            </a:r>
            <a:r>
              <a:rPr lang="it-IT" sz="2400" dirty="0" smtClean="0">
                <a:ea typeface="Cambria" panose="02040503050406030204" pitchFamily="18" charset="0"/>
              </a:rPr>
              <a:t> </a:t>
            </a:r>
            <a:r>
              <a:rPr lang="it-IT" sz="2400" dirty="0" smtClean="0">
                <a:latin typeface="Cambria" panose="02040503050406030204" pitchFamily="18" charset="0"/>
                <a:ea typeface="Cambria" panose="02040503050406030204" pitchFamily="18" charset="0"/>
              </a:rPr>
              <a:t/>
            </a:r>
            <a:br>
              <a:rPr lang="it-IT" sz="2400" dirty="0" smtClean="0">
                <a:latin typeface="Cambria" panose="02040503050406030204" pitchFamily="18" charset="0"/>
                <a:ea typeface="Cambria" panose="02040503050406030204" pitchFamily="18" charset="0"/>
              </a:rPr>
            </a:br>
            <a:r>
              <a:rPr lang="it-IT" dirty="0"/>
              <a:t/>
            </a:r>
            <a:br>
              <a:rPr lang="it-IT" dirty="0"/>
            </a:br>
            <a:endParaRPr lang="it-IT" dirty="0"/>
          </a:p>
        </p:txBody>
      </p:sp>
      <p:sp>
        <p:nvSpPr>
          <p:cNvPr id="4" name="CasellaDiTesto 3"/>
          <p:cNvSpPr txBox="1"/>
          <p:nvPr/>
        </p:nvSpPr>
        <p:spPr>
          <a:xfrm>
            <a:off x="797374" y="2142835"/>
            <a:ext cx="10039926" cy="830997"/>
          </a:xfrm>
          <a:prstGeom prst="rect">
            <a:avLst/>
          </a:prstGeom>
          <a:noFill/>
        </p:spPr>
        <p:txBody>
          <a:bodyPr wrap="square" rtlCol="0">
            <a:spAutoFit/>
          </a:bodyPr>
          <a:lstStyle/>
          <a:p>
            <a:pPr algn="ctr"/>
            <a:r>
              <a:rPr lang="it-IT" sz="2400" dirty="0">
                <a:solidFill>
                  <a:schemeClr val="accent2"/>
                </a:solidFill>
                <a:latin typeface="Cambria" panose="02040503050406030204" pitchFamily="18" charset="0"/>
                <a:ea typeface="Cambria" panose="02040503050406030204" pitchFamily="18" charset="0"/>
              </a:rPr>
              <a:t>IL GIOCO DEL </a:t>
            </a:r>
            <a:br>
              <a:rPr lang="it-IT" sz="2400" dirty="0">
                <a:solidFill>
                  <a:schemeClr val="accent2"/>
                </a:solidFill>
                <a:latin typeface="Cambria" panose="02040503050406030204" pitchFamily="18" charset="0"/>
                <a:ea typeface="Cambria" panose="02040503050406030204" pitchFamily="18" charset="0"/>
              </a:rPr>
            </a:br>
            <a:r>
              <a:rPr lang="it-IT" sz="2400" b="1" i="1" dirty="0">
                <a:solidFill>
                  <a:schemeClr val="accent2"/>
                </a:solidFill>
                <a:latin typeface="Cambria" panose="02040503050406030204" pitchFamily="18" charset="0"/>
                <a:ea typeface="Cambria" panose="02040503050406030204" pitchFamily="18" charset="0"/>
              </a:rPr>
              <a:t>Mi trasformerei in…</a:t>
            </a:r>
            <a:endParaRPr lang="it-IT" sz="2400" dirty="0"/>
          </a:p>
        </p:txBody>
      </p:sp>
    </p:spTree>
    <p:extLst>
      <p:ext uri="{BB962C8B-B14F-4D97-AF65-F5344CB8AC3E}">
        <p14:creationId xmlns:p14="http://schemas.microsoft.com/office/powerpoint/2010/main" val="3124931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99655" y="2230871"/>
            <a:ext cx="10515600" cy="1325563"/>
          </a:xfrm>
        </p:spPr>
        <p:txBody>
          <a:bodyPr>
            <a:normAutofit/>
          </a:bodyPr>
          <a:lstStyle/>
          <a:p>
            <a:r>
              <a:rPr lang="it-IT" dirty="0"/>
              <a:t/>
            </a:r>
            <a:br>
              <a:rPr lang="it-IT" dirty="0"/>
            </a:b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869907" cy="6858000"/>
          </a:xfrm>
          <a:prstGeom prst="rect">
            <a:avLst/>
          </a:prstGeom>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184615" y="1685292"/>
            <a:ext cx="6857999" cy="3487415"/>
          </a:xfrm>
          <a:prstGeom prst="rect">
            <a:avLst/>
          </a:prstGeom>
        </p:spPr>
      </p:pic>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7323" y="0"/>
            <a:ext cx="4986157" cy="6858000"/>
          </a:xfrm>
          <a:prstGeom prst="rect">
            <a:avLst/>
          </a:prstGeom>
        </p:spPr>
      </p:pic>
    </p:spTree>
    <p:extLst>
      <p:ext uri="{BB962C8B-B14F-4D97-AF65-F5344CB8AC3E}">
        <p14:creationId xmlns:p14="http://schemas.microsoft.com/office/powerpoint/2010/main" val="3574487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a:spLocks noGrp="1"/>
          </p:cNvSpPr>
          <p:nvPr>
            <p:ph type="title"/>
          </p:nvPr>
        </p:nvSpPr>
        <p:spPr>
          <a:xfrm>
            <a:off x="745836" y="2027670"/>
            <a:ext cx="10515600" cy="1325563"/>
          </a:xfrm>
        </p:spPr>
        <p:txBody>
          <a:bodyPr>
            <a:normAutofit fontScale="90000"/>
          </a:bodyPr>
          <a:lstStyle/>
          <a:p>
            <a:r>
              <a:rPr lang="it-IT" sz="2400" dirty="0" smtClean="0"/>
              <a:t/>
            </a:r>
            <a:br>
              <a:rPr lang="it-IT" sz="2400" dirty="0" smtClean="0"/>
            </a:br>
            <a:r>
              <a:rPr lang="it-IT" sz="2400" dirty="0"/>
              <a:t/>
            </a:r>
            <a:br>
              <a:rPr lang="it-IT" sz="2400" dirty="0"/>
            </a:br>
            <a:r>
              <a:rPr lang="it-IT" sz="2400" dirty="0" smtClean="0"/>
              <a:t/>
            </a:r>
            <a:br>
              <a:rPr lang="it-IT" sz="2400" dirty="0" smtClean="0"/>
            </a:br>
            <a:r>
              <a:rPr lang="it-IT" sz="2400" dirty="0" smtClean="0"/>
              <a:t/>
            </a:r>
            <a:br>
              <a:rPr lang="it-IT" sz="2400" dirty="0" smtClean="0"/>
            </a:br>
            <a:r>
              <a:rPr lang="it-IT" sz="2400" dirty="0"/>
              <a:t/>
            </a:r>
            <a:br>
              <a:rPr lang="it-IT" sz="2400" dirty="0"/>
            </a:br>
            <a:r>
              <a:rPr lang="it-IT" sz="2400" dirty="0" smtClean="0"/>
              <a:t>Si </a:t>
            </a:r>
            <a:r>
              <a:rPr lang="it-IT" sz="2400" dirty="0"/>
              <a:t>parte con l’idea (magari un veloce brain-</a:t>
            </a:r>
            <a:r>
              <a:rPr lang="it-IT" sz="2400" dirty="0" err="1"/>
              <a:t>storming</a:t>
            </a:r>
            <a:r>
              <a:rPr lang="it-IT" sz="2400" dirty="0"/>
              <a:t> in classe, saltando di banco in banco), poi si chiede ai bambini di disegnare loro stessi a metamorfosi completata. Infine arriva la parte narrativa, provando a far scrivere delle storie, cercando di capire il perché delle loro trasformazioni, nei suoi aspetti positivi e negativi.</a:t>
            </a:r>
            <a:br>
              <a:rPr lang="it-IT" sz="2400" dirty="0"/>
            </a:br>
            <a:r>
              <a:rPr lang="it-IT" sz="2400" dirty="0" smtClean="0"/>
              <a:t/>
            </a:r>
            <a:br>
              <a:rPr lang="it-IT" sz="2400" dirty="0" smtClean="0"/>
            </a:br>
            <a:r>
              <a:rPr lang="it-IT" sz="2400" dirty="0" smtClean="0"/>
              <a:t>Perché </a:t>
            </a:r>
            <a:r>
              <a:rPr lang="it-IT" sz="2400" dirty="0"/>
              <a:t>ti sei trasformata in </a:t>
            </a:r>
            <a:r>
              <a:rPr lang="it-IT" sz="2400" dirty="0" smtClean="0"/>
              <a:t>uno </a:t>
            </a:r>
            <a:r>
              <a:rPr lang="it-IT" sz="2400" dirty="0" err="1" smtClean="0"/>
              <a:t>smart</a:t>
            </a:r>
            <a:r>
              <a:rPr lang="it-IT" sz="2400" dirty="0" smtClean="0"/>
              <a:t> </a:t>
            </a:r>
            <a:r>
              <a:rPr lang="it-IT" sz="2400" dirty="0" err="1" smtClean="0"/>
              <a:t>phone</a:t>
            </a:r>
            <a:r>
              <a:rPr lang="it-IT" sz="2400" dirty="0" smtClean="0"/>
              <a:t>? </a:t>
            </a:r>
            <a:r>
              <a:rPr lang="it-IT" sz="2400" dirty="0"/>
              <a:t>Perché in delle </a:t>
            </a:r>
            <a:r>
              <a:rPr lang="it-IT" sz="2400" dirty="0" smtClean="0"/>
              <a:t>stoffe, in una sveglia </a:t>
            </a:r>
            <a:r>
              <a:rPr lang="it-IT" sz="2400" dirty="0"/>
              <a:t>o in delle pastiglie moment? Com’è la vita da compasso? E quella di coccodrillo? Perché, trasformato in un coccodrillo, vuoi mangiare </a:t>
            </a:r>
            <a:r>
              <a:rPr lang="it-IT" sz="2400" dirty="0" smtClean="0"/>
              <a:t>le persone che ti circondano?</a:t>
            </a:r>
            <a:r>
              <a:rPr lang="it-IT" sz="2400" dirty="0"/>
              <a:t/>
            </a:r>
            <a:br>
              <a:rPr lang="it-IT" sz="2400" dirty="0"/>
            </a:br>
            <a:r>
              <a:rPr lang="it-IT" sz="2400" dirty="0" smtClean="0"/>
              <a:t/>
            </a:r>
            <a:br>
              <a:rPr lang="it-IT" sz="2400" dirty="0" smtClean="0"/>
            </a:br>
            <a:r>
              <a:rPr lang="it-IT" sz="2400" dirty="0" smtClean="0">
                <a:solidFill>
                  <a:schemeClr val="accent2"/>
                </a:solidFill>
              </a:rPr>
              <a:t>Nei panni di un oggetto vengono fuori emozioni e sentimenti che spesso si evita di raccontare in prima persona. </a:t>
            </a:r>
            <a:r>
              <a:rPr lang="it-IT" sz="2400" dirty="0" smtClean="0"/>
              <a:t/>
            </a:r>
            <a:br>
              <a:rPr lang="it-IT" sz="2400" dirty="0" smtClean="0"/>
            </a:br>
            <a:r>
              <a:rPr lang="it-IT" sz="2400" dirty="0" smtClean="0"/>
              <a:t>Il discorso quindi si allarga e si può andare in parti profonde dell’animo di un bambino.</a:t>
            </a:r>
            <a:br>
              <a:rPr lang="it-IT" sz="2400" dirty="0" smtClean="0"/>
            </a:br>
            <a:r>
              <a:rPr lang="it-IT" sz="2400" dirty="0" smtClean="0"/>
              <a:t>Si parla di sogni, di cose divertenti che fanno, di oggetti che spesso utilizzano. I bambini, </a:t>
            </a:r>
            <a:r>
              <a:rPr lang="it-IT" sz="2400" dirty="0"/>
              <a:t>immedesimandosi in un oggetto (o in un animale) parlano di loro, si aprono, </a:t>
            </a:r>
            <a:r>
              <a:rPr lang="it-IT" sz="2400" dirty="0" smtClean="0"/>
              <a:t>attraverso </a:t>
            </a:r>
            <a:r>
              <a:rPr lang="it-IT" sz="2400" dirty="0"/>
              <a:t>questa forma di comunicazione indiretta. Descrivono loro stessi. Sono a volte critici e dubbiosi su ciò che fanno. Altre volte, soddisfatti e compiaciuti.</a:t>
            </a:r>
            <a:r>
              <a:rPr lang="it-IT" dirty="0"/>
              <a:t/>
            </a:r>
            <a:br>
              <a:rPr lang="it-IT" dirty="0"/>
            </a:br>
            <a:endParaRPr lang="it-IT" dirty="0"/>
          </a:p>
        </p:txBody>
      </p:sp>
    </p:spTree>
    <p:extLst>
      <p:ext uri="{BB962C8B-B14F-4D97-AF65-F5344CB8AC3E}">
        <p14:creationId xmlns:p14="http://schemas.microsoft.com/office/powerpoint/2010/main" val="3777846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a:spLocks noGrp="1"/>
          </p:cNvSpPr>
          <p:nvPr>
            <p:ph type="title"/>
          </p:nvPr>
        </p:nvSpPr>
        <p:spPr>
          <a:xfrm>
            <a:off x="570344" y="3246871"/>
            <a:ext cx="10515600" cy="1325563"/>
          </a:xfrm>
        </p:spPr>
        <p:txBody>
          <a:bodyPr>
            <a:normAutofit fontScale="90000"/>
          </a:bodyPr>
          <a:lstStyle/>
          <a:p>
            <a:r>
              <a:rPr lang="it-IT" sz="2000" b="1" dirty="0"/>
              <a:t/>
            </a:r>
            <a:br>
              <a:rPr lang="it-IT" sz="2000" b="1" dirty="0"/>
            </a:br>
            <a:r>
              <a:rPr lang="it-IT" sz="2000" dirty="0"/>
              <a:t/>
            </a:r>
            <a:br>
              <a:rPr lang="it-IT" sz="2000" dirty="0"/>
            </a:br>
            <a:r>
              <a:rPr lang="it-IT" sz="2000" dirty="0"/>
              <a:t>Ho iniziato ad approfondire questo discorso quando ho intuito che i sogni di molti bambini (anche piuttosto piccoli di età, </a:t>
            </a:r>
            <a:r>
              <a:rPr lang="it-IT" sz="2000" dirty="0" smtClean="0"/>
              <a:t>5 o 6 </a:t>
            </a:r>
            <a:r>
              <a:rPr lang="it-IT" sz="2000" dirty="0"/>
              <a:t>anni) erano dettati, piuttosto che da un reale fantasticare, da un’immagine mediatica </a:t>
            </a:r>
            <a:r>
              <a:rPr lang="it-IT" sz="2000" dirty="0" smtClean="0"/>
              <a:t>rimbalzata da tanti </a:t>
            </a:r>
            <a:r>
              <a:rPr lang="it-IT" sz="2000" dirty="0"/>
              <a:t>schermi che ci circondano.</a:t>
            </a:r>
            <a:br>
              <a:rPr lang="it-IT" sz="2000" dirty="0"/>
            </a:br>
            <a:r>
              <a:rPr lang="it-IT" sz="2000" dirty="0"/>
              <a:t>L’esempio più classico, </a:t>
            </a:r>
            <a:r>
              <a:rPr lang="it-IT" sz="2000" dirty="0" smtClean="0"/>
              <a:t>soprattutto per </a:t>
            </a:r>
            <a:r>
              <a:rPr lang="it-IT" sz="2000" dirty="0"/>
              <a:t>i maschi, è fare il calciatore: </a:t>
            </a:r>
            <a:r>
              <a:rPr lang="it-IT" sz="2000" dirty="0" smtClean="0"/>
              <a:t>però, chiacchierando con i bambini, spesso si scopre </a:t>
            </a:r>
            <a:r>
              <a:rPr lang="it-IT" sz="2000" dirty="0"/>
              <a:t>che </a:t>
            </a:r>
            <a:r>
              <a:rPr lang="it-IT" sz="2000" dirty="0" smtClean="0"/>
              <a:t>dietro al</a:t>
            </a:r>
            <a:r>
              <a:rPr lang="it-IT" sz="2000" dirty="0"/>
              <a:t> </a:t>
            </a:r>
            <a:r>
              <a:rPr lang="it-IT" sz="2000" dirty="0" smtClean="0"/>
              <a:t>di </a:t>
            </a:r>
            <a:r>
              <a:rPr lang="it-IT" sz="2000" dirty="0"/>
              <a:t>giocare a pallone e, chissà, forse un giorno diventare un calciatore se ne cela uno diverso: essere famoso e ricco.</a:t>
            </a:r>
            <a:br>
              <a:rPr lang="it-IT" sz="2000" dirty="0"/>
            </a:br>
            <a:r>
              <a:rPr lang="it-IT" sz="2000" dirty="0"/>
              <a:t/>
            </a:r>
            <a:br>
              <a:rPr lang="it-IT" sz="2000" dirty="0"/>
            </a:br>
            <a:r>
              <a:rPr lang="it-IT" sz="2000" dirty="0"/>
              <a:t>Ammesso che non c’è nulla di male nel sognare di diventare </a:t>
            </a:r>
            <a:r>
              <a:rPr lang="it-IT" sz="2000" dirty="0" smtClean="0"/>
              <a:t>famosi, anche </a:t>
            </a:r>
            <a:r>
              <a:rPr lang="it-IT" sz="2000" dirty="0"/>
              <a:t>se in una società basata sull’immagine e l’apparenza questo può portare a delle conseguenze non </a:t>
            </a:r>
            <a:r>
              <a:rPr lang="it-IT" sz="2000" dirty="0" smtClean="0"/>
              <a:t>trascurabili, </a:t>
            </a:r>
            <a:r>
              <a:rPr lang="it-IT" sz="2000" dirty="0"/>
              <a:t>bisogna saper distinguere: una cosa è essere famoso, una cosa diventare un calciatore. </a:t>
            </a:r>
            <a:r>
              <a:rPr lang="it-IT" sz="2000" dirty="0" smtClean="0"/>
              <a:t/>
            </a:r>
            <a:br>
              <a:rPr lang="it-IT" sz="2000" dirty="0" smtClean="0"/>
            </a:br>
            <a:r>
              <a:rPr lang="it-IT" sz="2000" dirty="0"/>
              <a:t/>
            </a:r>
            <a:br>
              <a:rPr lang="it-IT" sz="2000" dirty="0"/>
            </a:br>
            <a:r>
              <a:rPr lang="it-IT" sz="2000" dirty="0" smtClean="0"/>
              <a:t>Anche </a:t>
            </a:r>
            <a:r>
              <a:rPr lang="it-IT" sz="2000" dirty="0"/>
              <a:t>i calciatori fanno sacrifici per inseguire i loro sogni, si allenano </a:t>
            </a:r>
            <a:r>
              <a:rPr lang="it-IT" sz="2000" dirty="0" smtClean="0"/>
              <a:t>tantissimo e </a:t>
            </a:r>
            <a:r>
              <a:rPr lang="it-IT" sz="2000" dirty="0"/>
              <a:t>non tutti diventano campioni o giocano in serie A.</a:t>
            </a:r>
            <a:br>
              <a:rPr lang="it-IT" sz="2000" dirty="0"/>
            </a:br>
            <a:r>
              <a:rPr lang="it-IT" sz="2000" dirty="0"/>
              <a:t>Io credo che questo sia importante da </a:t>
            </a:r>
            <a:r>
              <a:rPr lang="it-IT" sz="2000" dirty="0" smtClean="0"/>
              <a:t>dire</a:t>
            </a:r>
            <a:r>
              <a:rPr lang="it-IT" sz="2000" dirty="0"/>
              <a:t>, con parole semplici, a chi tra i bambini confonde il mezzo con il fine, confonde l’immagine edulcorata e luccicante con la realtà</a:t>
            </a:r>
            <a:r>
              <a:rPr lang="it-IT" sz="2000" dirty="0" smtClean="0"/>
              <a:t>. </a:t>
            </a:r>
            <a:r>
              <a:rPr lang="it-IT" sz="2000" dirty="0"/>
              <a:t/>
            </a:r>
            <a:br>
              <a:rPr lang="it-IT" sz="2000" dirty="0"/>
            </a:br>
            <a:r>
              <a:rPr lang="it-IT" dirty="0"/>
              <a:t/>
            </a:r>
            <a:br>
              <a:rPr lang="it-IT" dirty="0"/>
            </a:br>
            <a:endParaRPr lang="it-IT" dirty="0"/>
          </a:p>
        </p:txBody>
      </p:sp>
      <p:sp>
        <p:nvSpPr>
          <p:cNvPr id="5" name="CasellaDiTesto 4"/>
          <p:cNvSpPr txBox="1"/>
          <p:nvPr/>
        </p:nvSpPr>
        <p:spPr>
          <a:xfrm>
            <a:off x="2946400" y="757382"/>
            <a:ext cx="5172364" cy="830997"/>
          </a:xfrm>
          <a:prstGeom prst="rect">
            <a:avLst/>
          </a:prstGeom>
          <a:noFill/>
        </p:spPr>
        <p:txBody>
          <a:bodyPr wrap="square" rtlCol="0">
            <a:spAutoFit/>
          </a:bodyPr>
          <a:lstStyle/>
          <a:p>
            <a:r>
              <a:rPr lang="it-IT" sz="4800" b="1" dirty="0">
                <a:solidFill>
                  <a:schemeClr val="accent2"/>
                </a:solidFill>
                <a:latin typeface="+mj-lt"/>
              </a:rPr>
              <a:t>Sogni veri o falsi?</a:t>
            </a:r>
            <a:endParaRPr lang="it-IT" sz="4800" dirty="0">
              <a:solidFill>
                <a:schemeClr val="accent2"/>
              </a:solidFill>
              <a:latin typeface="+mj-lt"/>
            </a:endParaRPr>
          </a:p>
        </p:txBody>
      </p:sp>
    </p:spTree>
    <p:extLst>
      <p:ext uri="{BB962C8B-B14F-4D97-AF65-F5344CB8AC3E}">
        <p14:creationId xmlns:p14="http://schemas.microsoft.com/office/powerpoint/2010/main" val="2315401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a:spLocks noGrp="1"/>
          </p:cNvSpPr>
          <p:nvPr>
            <p:ph type="title"/>
          </p:nvPr>
        </p:nvSpPr>
        <p:spPr>
          <a:xfrm>
            <a:off x="875145" y="1196398"/>
            <a:ext cx="10515600" cy="1325563"/>
          </a:xfrm>
        </p:spPr>
        <p:txBody>
          <a:bodyPr>
            <a:normAutofit fontScale="90000"/>
          </a:bodyPr>
          <a:lstStyle/>
          <a:p>
            <a:r>
              <a:rPr lang="it-IT" sz="2000" dirty="0" smtClean="0"/>
              <a:t>Nel ragionamento sulla fama e l’essere famoso ci viene in soccorso un personaggio del romanzo: il potente magnate delle telecomunicazioni che, dall’ultimo piano del suo grattacielo, vede i disegni di Lapo, ne rimane affascinato, ma soprattutto si accorge di come gli abitanti della città sono attratti da quella forma d’arte. Allora decide di fare un programma televisivo con Lapo protagonista.</a:t>
            </a:r>
            <a:br>
              <a:rPr lang="it-IT" sz="2000" dirty="0" smtClean="0"/>
            </a:br>
            <a:r>
              <a:rPr lang="it-IT" sz="2000" dirty="0" smtClean="0"/>
              <a:t>Alla fine Lapo tentennerà, perché fiuta il rischio di diventare un fenomeno da baraccone, imprigionato nello  schermo di una televisione. E dirà: “Ma io non voglio diventare una stella della tv, voglio solo disegnare!” </a:t>
            </a:r>
            <a:br>
              <a:rPr lang="it-IT" sz="2000" dirty="0" smtClean="0"/>
            </a:br>
            <a:r>
              <a:rPr lang="it-IT" sz="2000" dirty="0" smtClean="0"/>
              <a:t>Letto </a:t>
            </a:r>
            <a:r>
              <a:rPr lang="it-IT" sz="2000" dirty="0"/>
              <a:t>con quest’ottica, “Storia di una matita” è un vero e proprio racconto di formazione, che generalmente aiuta anche bambini e ragazzi a ragionare sul mondo del lavoro, </a:t>
            </a:r>
            <a:r>
              <a:rPr lang="it-IT" sz="2000" dirty="0" smtClean="0"/>
              <a:t>sui </a:t>
            </a:r>
            <a:r>
              <a:rPr lang="it-IT" sz="2000" dirty="0"/>
              <a:t>propri sogni e le proprie ambizioni</a:t>
            </a:r>
            <a:r>
              <a:rPr lang="it-IT" sz="2000" dirty="0" smtClean="0"/>
              <a:t>.</a:t>
            </a:r>
            <a:br>
              <a:rPr lang="it-IT" sz="2000" dirty="0" smtClean="0"/>
            </a:br>
            <a:r>
              <a:rPr lang="it-IT" sz="2000" dirty="0"/>
              <a:t/>
            </a:r>
            <a:br>
              <a:rPr lang="it-IT" sz="2000" dirty="0"/>
            </a:br>
            <a:endParaRPr lang="it-IT" sz="2000" dirty="0"/>
          </a:p>
        </p:txBody>
      </p:sp>
      <p:pic>
        <p:nvPicPr>
          <p:cNvPr id="5" name="Immagine 4"/>
          <p:cNvPicPr>
            <a:picLocks noChangeAspect="1"/>
          </p:cNvPicPr>
          <p:nvPr/>
        </p:nvPicPr>
        <p:blipFill rotWithShape="1">
          <a:blip r:embed="rId2">
            <a:extLst>
              <a:ext uri="{28A0092B-C50C-407E-A947-70E740481C1C}">
                <a14:useLocalDpi xmlns:a14="http://schemas.microsoft.com/office/drawing/2010/main" val="0"/>
              </a:ext>
            </a:extLst>
          </a:blip>
          <a:srcRect t="20514" b="12072"/>
          <a:stretch/>
        </p:blipFill>
        <p:spPr>
          <a:xfrm>
            <a:off x="2124364" y="2692884"/>
            <a:ext cx="8229600" cy="3963280"/>
          </a:xfrm>
          <a:prstGeom prst="rect">
            <a:avLst/>
          </a:prstGeom>
        </p:spPr>
      </p:pic>
    </p:spTree>
    <p:extLst>
      <p:ext uri="{BB962C8B-B14F-4D97-AF65-F5344CB8AC3E}">
        <p14:creationId xmlns:p14="http://schemas.microsoft.com/office/powerpoint/2010/main" val="239309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38200" y="397164"/>
            <a:ext cx="5873885" cy="5779799"/>
          </a:xfrm>
        </p:spPr>
        <p:txBody>
          <a:bodyPr>
            <a:normAutofit lnSpcReduction="10000"/>
          </a:bodyPr>
          <a:lstStyle/>
          <a:p>
            <a:pPr marL="0" lvl="0" indent="0" algn="just" eaLnBrk="0" fontAlgn="base" hangingPunct="0">
              <a:lnSpc>
                <a:spcPct val="100000"/>
              </a:lnSpc>
              <a:spcBef>
                <a:spcPct val="0"/>
              </a:spcBef>
              <a:spcAft>
                <a:spcPct val="0"/>
              </a:spcAft>
              <a:buNone/>
            </a:pPr>
            <a:r>
              <a:rPr lang="it-IT" altLang="it-IT" b="1" dirty="0">
                <a:solidFill>
                  <a:schemeClr val="accent2"/>
                </a:solidFill>
                <a:latin typeface="+mj-lt"/>
              </a:rPr>
              <a:t>Disegnare fa rima con insegnare</a:t>
            </a:r>
            <a:r>
              <a:rPr lang="it-IT" altLang="it-IT" b="1" dirty="0">
                <a:solidFill>
                  <a:schemeClr val="accent2"/>
                </a:solidFill>
                <a:latin typeface="+mj-lt"/>
                <a:hlinkClick r:id="rId2"/>
              </a:rPr>
              <a:t>  </a:t>
            </a:r>
            <a:endParaRPr kumimoji="0" lang="it-IT" altLang="it-IT" sz="1600" b="1" i="0" u="none" strike="noStrike" cap="none" normalizeH="0" baseline="0" dirty="0" smtClean="0">
              <a:ln>
                <a:noFill/>
              </a:ln>
              <a:solidFill>
                <a:schemeClr val="accent2"/>
              </a:solidFill>
              <a:effectLst/>
              <a:latin typeface="+mj-lt"/>
            </a:endParaRPr>
          </a:p>
          <a:p>
            <a:pPr marL="0" lvl="0" indent="0" algn="just" eaLnBrk="0" fontAlgn="base" hangingPunct="0">
              <a:lnSpc>
                <a:spcPct val="100000"/>
              </a:lnSpc>
              <a:spcBef>
                <a:spcPct val="0"/>
              </a:spcBef>
              <a:spcAft>
                <a:spcPct val="0"/>
              </a:spcAft>
              <a:buNone/>
            </a:pPr>
            <a:endParaRPr lang="it-IT" altLang="it-IT" dirty="0" smtClean="0">
              <a:solidFill>
                <a:srgbClr val="333333"/>
              </a:solidFill>
              <a:latin typeface="+mj-lt"/>
            </a:endParaRPr>
          </a:p>
          <a:p>
            <a:pPr marL="0" lvl="0" indent="0" algn="just" eaLnBrk="0" fontAlgn="base" hangingPunct="0">
              <a:lnSpc>
                <a:spcPct val="100000"/>
              </a:lnSpc>
              <a:spcBef>
                <a:spcPct val="0"/>
              </a:spcBef>
              <a:spcAft>
                <a:spcPct val="0"/>
              </a:spcAft>
              <a:buNone/>
            </a:pPr>
            <a:r>
              <a:rPr lang="it-IT" altLang="it-IT" dirty="0" smtClean="0">
                <a:solidFill>
                  <a:srgbClr val="333333"/>
                </a:solidFill>
                <a:latin typeface="+mj-lt"/>
              </a:rPr>
              <a:t>Dopo </a:t>
            </a:r>
            <a:r>
              <a:rPr lang="it-IT" altLang="it-IT" dirty="0">
                <a:solidFill>
                  <a:srgbClr val="333333"/>
                </a:solidFill>
                <a:latin typeface="+mj-lt"/>
              </a:rPr>
              <a:t>l’avventuroso e rocambolesco periodo trasformato in </a:t>
            </a:r>
            <a:r>
              <a:rPr lang="it-IT" altLang="it-IT" dirty="0" smtClean="0">
                <a:solidFill>
                  <a:srgbClr val="333333"/>
                </a:solidFill>
                <a:latin typeface="+mj-lt"/>
              </a:rPr>
              <a:t>matita, raccontato </a:t>
            </a:r>
            <a:r>
              <a:rPr lang="it-IT" altLang="it-IT" dirty="0">
                <a:solidFill>
                  <a:srgbClr val="333333"/>
                </a:solidFill>
                <a:latin typeface="+mj-lt"/>
              </a:rPr>
              <a:t>in “</a:t>
            </a:r>
            <a:r>
              <a:rPr lang="it-IT" altLang="it-IT" b="1" dirty="0">
                <a:solidFill>
                  <a:srgbClr val="FF6600"/>
                </a:solidFill>
                <a:latin typeface="+mj-lt"/>
                <a:hlinkClick r:id="rId3"/>
              </a:rPr>
              <a:t>Storia di una matita</a:t>
            </a:r>
            <a:r>
              <a:rPr lang="it-IT" altLang="it-IT" dirty="0" smtClean="0">
                <a:solidFill>
                  <a:srgbClr val="333333"/>
                </a:solidFill>
                <a:latin typeface="+mj-lt"/>
              </a:rPr>
              <a:t>“, </a:t>
            </a:r>
            <a:r>
              <a:rPr lang="it-IT" altLang="it-IT" dirty="0">
                <a:solidFill>
                  <a:srgbClr val="333333"/>
                </a:solidFill>
                <a:latin typeface="+mj-lt"/>
              </a:rPr>
              <a:t>Lapo si ritrova </a:t>
            </a:r>
            <a:r>
              <a:rPr lang="it-IT" altLang="it-IT" dirty="0" smtClean="0">
                <a:solidFill>
                  <a:srgbClr val="333333"/>
                </a:solidFill>
                <a:latin typeface="+mj-lt"/>
              </a:rPr>
              <a:t>in </a:t>
            </a:r>
            <a:r>
              <a:rPr lang="it-IT" altLang="it-IT" dirty="0">
                <a:solidFill>
                  <a:srgbClr val="333333"/>
                </a:solidFill>
                <a:latin typeface="+mj-lt"/>
              </a:rPr>
              <a:t>“</a:t>
            </a:r>
            <a:r>
              <a:rPr lang="it-IT" altLang="it-IT" b="1" dirty="0">
                <a:solidFill>
                  <a:srgbClr val="FF6600"/>
                </a:solidFill>
                <a:latin typeface="+mj-lt"/>
                <a:hlinkClick r:id="rId4"/>
              </a:rPr>
              <a:t>Storia di una matita. A </a:t>
            </a:r>
            <a:r>
              <a:rPr lang="it-IT" altLang="it-IT" b="1" dirty="0" smtClean="0">
                <a:solidFill>
                  <a:srgbClr val="FF6600"/>
                </a:solidFill>
                <a:latin typeface="+mj-lt"/>
                <a:hlinkClick r:id="rId4"/>
              </a:rPr>
              <a:t>scuola</a:t>
            </a:r>
            <a:r>
              <a:rPr lang="it-IT" altLang="it-IT" dirty="0" smtClean="0">
                <a:solidFill>
                  <a:srgbClr val="333333"/>
                </a:solidFill>
                <a:latin typeface="+mj-lt"/>
              </a:rPr>
              <a:t>" </a:t>
            </a:r>
            <a:r>
              <a:rPr lang="it-IT" altLang="it-IT" dirty="0">
                <a:solidFill>
                  <a:srgbClr val="333333"/>
                </a:solidFill>
                <a:latin typeface="+mj-lt"/>
              </a:rPr>
              <a:t>a fare l’insegnante in una quarta elementare, come supplente. Ovviamente è un insegnante d’arte.</a:t>
            </a:r>
            <a:endParaRPr kumimoji="0" lang="it-IT" altLang="it-IT" sz="1600" b="0" i="0" u="none" strike="noStrike" cap="none" normalizeH="0" baseline="0" dirty="0" smtClean="0">
              <a:ln>
                <a:noFill/>
              </a:ln>
              <a:solidFill>
                <a:schemeClr val="tx1"/>
              </a:solidFill>
              <a:effectLst/>
              <a:latin typeface="+mj-lt"/>
            </a:endParaRPr>
          </a:p>
          <a:p>
            <a:pPr marL="0" lvl="0" indent="0" algn="just" eaLnBrk="0" fontAlgn="base" hangingPunct="0">
              <a:lnSpc>
                <a:spcPct val="100000"/>
              </a:lnSpc>
              <a:spcBef>
                <a:spcPct val="0"/>
              </a:spcBef>
              <a:spcAft>
                <a:spcPct val="0"/>
              </a:spcAft>
              <a:buNone/>
            </a:pPr>
            <a:r>
              <a:rPr lang="it-IT" altLang="it-IT" dirty="0">
                <a:solidFill>
                  <a:srgbClr val="333333"/>
                </a:solidFill>
                <a:latin typeface="+mj-lt"/>
              </a:rPr>
              <a:t>Inizia una fase di apertura del protagonista. Nella prima storia è molto concentrato su stesso, ora scopre il fascino di prendersi cura di otto piccoli alunni.</a:t>
            </a:r>
            <a:endParaRPr kumimoji="0" lang="it-IT" altLang="it-IT" sz="49900" b="1" i="0" u="none" strike="noStrike" cap="none" normalizeH="0" baseline="0" dirty="0" smtClean="0">
              <a:ln>
                <a:noFill/>
              </a:ln>
              <a:solidFill>
                <a:srgbClr val="BF593C"/>
              </a:solidFill>
              <a:effectLst/>
              <a:latin typeface="+mj-lt"/>
            </a:endParaRPr>
          </a:p>
          <a:p>
            <a:pPr marL="0" indent="0">
              <a:buNone/>
            </a:pPr>
            <a:endParaRPr lang="it-IT" dirty="0"/>
          </a:p>
        </p:txBody>
      </p:sp>
      <p:pic>
        <p:nvPicPr>
          <p:cNvPr id="6" name="Immagin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9090" y="471156"/>
            <a:ext cx="4747097" cy="6084397"/>
          </a:xfrm>
          <a:prstGeom prst="rect">
            <a:avLst/>
          </a:prstGeom>
        </p:spPr>
      </p:pic>
    </p:spTree>
    <p:extLst>
      <p:ext uri="{BB962C8B-B14F-4D97-AF65-F5344CB8AC3E}">
        <p14:creationId xmlns:p14="http://schemas.microsoft.com/office/powerpoint/2010/main" val="2878833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77912" y="2185574"/>
            <a:ext cx="10515600" cy="1325563"/>
          </a:xfrm>
        </p:spPr>
        <p:txBody>
          <a:bodyPr>
            <a:normAutofit fontScale="90000"/>
          </a:bodyPr>
          <a:lstStyle/>
          <a:p>
            <a:r>
              <a:rPr lang="it-IT" sz="2200" dirty="0"/>
              <a:t>Scopre che, con un po’ di fortuna, nella vita si possono unire due passioni: insegnare e disegnare.</a:t>
            </a:r>
            <a:br>
              <a:rPr lang="it-IT" sz="2200" dirty="0"/>
            </a:br>
            <a:r>
              <a:rPr lang="it-IT" sz="2200" dirty="0"/>
              <a:t>Scopre inoltre che nella vita è importante sognare con sé stessi, ma forse lo è ancora di più </a:t>
            </a:r>
            <a:r>
              <a:rPr lang="it-IT" sz="2200" b="1" dirty="0"/>
              <a:t>sognare con gli altri</a:t>
            </a:r>
            <a:r>
              <a:rPr lang="it-IT" sz="2200" dirty="0"/>
              <a:t>.</a:t>
            </a:r>
            <a:br>
              <a:rPr lang="it-IT" sz="2200" dirty="0"/>
            </a:br>
            <a:r>
              <a:rPr lang="it-IT" sz="2200" dirty="0" smtClean="0"/>
              <a:t/>
            </a:r>
            <a:br>
              <a:rPr lang="it-IT" sz="2200" dirty="0" smtClean="0"/>
            </a:br>
            <a:r>
              <a:rPr lang="it-IT" sz="2200" dirty="0"/>
              <a:t/>
            </a:r>
            <a:br>
              <a:rPr lang="it-IT" sz="2200" dirty="0"/>
            </a:br>
            <a:r>
              <a:rPr lang="it-IT" sz="2200" dirty="0" smtClean="0"/>
              <a:t/>
            </a:r>
            <a:br>
              <a:rPr lang="it-IT" sz="2200" dirty="0" smtClean="0"/>
            </a:br>
            <a:r>
              <a:rPr lang="it-IT" sz="2200" dirty="0"/>
              <a:t/>
            </a:r>
            <a:br>
              <a:rPr lang="it-IT" sz="2200" dirty="0"/>
            </a:br>
            <a:r>
              <a:rPr lang="it-IT" sz="2200" dirty="0" smtClean="0"/>
              <a:t/>
            </a:r>
            <a:br>
              <a:rPr lang="it-IT" sz="2200" dirty="0" smtClean="0"/>
            </a:br>
            <a:r>
              <a:rPr lang="it-IT" sz="2200" dirty="0"/>
              <a:t/>
            </a:r>
            <a:br>
              <a:rPr lang="it-IT" sz="2200" dirty="0"/>
            </a:br>
            <a:r>
              <a:rPr lang="it-IT" sz="2200" dirty="0" smtClean="0"/>
              <a:t/>
            </a:r>
            <a:br>
              <a:rPr lang="it-IT" sz="2200" dirty="0" smtClean="0"/>
            </a:br>
            <a:r>
              <a:rPr lang="it-IT" sz="2200" dirty="0" smtClean="0"/>
              <a:t/>
            </a:r>
            <a:br>
              <a:rPr lang="it-IT" sz="2200" dirty="0" smtClean="0"/>
            </a:br>
            <a:r>
              <a:rPr lang="it-IT" sz="2200" dirty="0"/>
              <a:t/>
            </a:r>
            <a:br>
              <a:rPr lang="it-IT" sz="2200" dirty="0"/>
            </a:br>
            <a:r>
              <a:rPr lang="it-IT" sz="2200" dirty="0" smtClean="0"/>
              <a:t/>
            </a:r>
            <a:br>
              <a:rPr lang="it-IT" sz="2200" dirty="0" smtClean="0"/>
            </a:br>
            <a:r>
              <a:rPr lang="it-IT" sz="2200" dirty="0"/>
              <a:t/>
            </a:r>
            <a:br>
              <a:rPr lang="it-IT" sz="2200" dirty="0"/>
            </a:br>
            <a:r>
              <a:rPr lang="it-IT" sz="2200" dirty="0"/>
              <a:t/>
            </a:r>
            <a:br>
              <a:rPr lang="it-IT" sz="2200" dirty="0"/>
            </a:b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638" y="1459345"/>
            <a:ext cx="11133946" cy="5055424"/>
          </a:xfrm>
          <a:prstGeom prst="rect">
            <a:avLst/>
          </a:prstGeom>
        </p:spPr>
      </p:pic>
    </p:spTree>
    <p:extLst>
      <p:ext uri="{BB962C8B-B14F-4D97-AF65-F5344CB8AC3E}">
        <p14:creationId xmlns:p14="http://schemas.microsoft.com/office/powerpoint/2010/main" val="2594427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91794" y="2655448"/>
            <a:ext cx="10515600" cy="1325563"/>
          </a:xfrm>
        </p:spPr>
        <p:txBody>
          <a:bodyPr>
            <a:normAutofit fontScale="90000"/>
          </a:bodyPr>
          <a:lstStyle/>
          <a:p>
            <a:r>
              <a:rPr lang="it-IT" sz="2400" dirty="0"/>
              <a:t>Però… però…</a:t>
            </a:r>
            <a:br>
              <a:rPr lang="it-IT" sz="2400" dirty="0"/>
            </a:br>
            <a:r>
              <a:rPr lang="it-IT" sz="2400" dirty="0"/>
              <a:t>C’è sempre un però! Perché </a:t>
            </a:r>
            <a:r>
              <a:rPr lang="it-IT" sz="2400" b="1" dirty="0">
                <a:solidFill>
                  <a:schemeClr val="accent2"/>
                </a:solidFill>
              </a:rPr>
              <a:t>la buona letteratura</a:t>
            </a:r>
            <a:r>
              <a:rPr lang="it-IT" sz="2400" dirty="0"/>
              <a:t>, secondo me, non deve avere la presunzione di consegnare certezze, ma può solo porre dubbi, domande, spunti di riflessione.</a:t>
            </a:r>
            <a:br>
              <a:rPr lang="it-IT" sz="2400" dirty="0"/>
            </a:br>
            <a:r>
              <a:rPr lang="it-IT" sz="2400" dirty="0"/>
              <a:t>Il ragionamento è simile a quello del primo libro. Questo secondo racconto vuole essere un elogio della creatività e dell’immaginazione, senza tralasciarne le controindicazioni.</a:t>
            </a:r>
            <a:br>
              <a:rPr lang="it-IT" sz="2400" dirty="0"/>
            </a:br>
            <a:r>
              <a:rPr lang="it-IT" sz="2400" dirty="0"/>
              <a:t>Leggendo il libro, scoprirete come, dando totale libertà alle loro passioni e alla loro personalità, tutti rischiano di andare incontro ad una metamorfosi. E ad uno stato di caos e confusione.</a:t>
            </a:r>
            <a:br>
              <a:rPr lang="it-IT" sz="2400" dirty="0"/>
            </a:br>
            <a:r>
              <a:rPr lang="it-IT" sz="2400" dirty="0"/>
              <a:t>L’immaginazione è importante, ma bisogna saperla usare.</a:t>
            </a:r>
            <a:r>
              <a:rPr lang="it-IT" dirty="0" smtClean="0"/>
              <a:t/>
            </a:r>
            <a:br>
              <a:rPr lang="it-IT" dirty="0" smtClean="0"/>
            </a:br>
            <a:endParaRPr lang="it-IT" dirty="0"/>
          </a:p>
        </p:txBody>
      </p:sp>
    </p:spTree>
    <p:extLst>
      <p:ext uri="{BB962C8B-B14F-4D97-AF65-F5344CB8AC3E}">
        <p14:creationId xmlns:p14="http://schemas.microsoft.com/office/powerpoint/2010/main" val="3197134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301" y="0"/>
            <a:ext cx="12564143" cy="7067331"/>
          </a:xfrm>
          <a:prstGeom prst="rect">
            <a:avLst/>
          </a:prstGeom>
        </p:spPr>
      </p:pic>
    </p:spTree>
    <p:extLst>
      <p:ext uri="{BB962C8B-B14F-4D97-AF65-F5344CB8AC3E}">
        <p14:creationId xmlns:p14="http://schemas.microsoft.com/office/powerpoint/2010/main" val="1332777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a:spLocks noGrp="1"/>
          </p:cNvSpPr>
          <p:nvPr>
            <p:ph type="title"/>
          </p:nvPr>
        </p:nvSpPr>
        <p:spPr>
          <a:xfrm>
            <a:off x="465306" y="2731895"/>
            <a:ext cx="10515600" cy="1325563"/>
          </a:xfrm>
        </p:spPr>
        <p:txBody>
          <a:bodyPr>
            <a:normAutofit fontScale="90000"/>
          </a:bodyPr>
          <a:lstStyle/>
          <a:p>
            <a:r>
              <a:rPr lang="it-IT" sz="1800" dirty="0" smtClean="0"/>
              <a:t/>
            </a:r>
            <a:br>
              <a:rPr lang="it-IT" sz="1800" dirty="0" smtClean="0"/>
            </a:br>
            <a:r>
              <a:rPr lang="it-IT" sz="1800" dirty="0" smtClean="0"/>
              <a:t>Lo spunto per questa attività </a:t>
            </a:r>
            <a:r>
              <a:rPr lang="it-IT" sz="1800" dirty="0"/>
              <a:t>lo prendo da una parte del libro con gli animali, di cui i bambini nutrono sempre un grande fascino.</a:t>
            </a:r>
            <a:br>
              <a:rPr lang="it-IT" sz="1800" dirty="0"/>
            </a:br>
            <a:r>
              <a:rPr lang="it-IT" sz="1800" dirty="0" smtClean="0"/>
              <a:t/>
            </a:r>
            <a:br>
              <a:rPr lang="it-IT" sz="1800" dirty="0" smtClean="0"/>
            </a:br>
            <a:r>
              <a:rPr lang="it-IT" sz="1800" dirty="0"/>
              <a:t/>
            </a:r>
            <a:br>
              <a:rPr lang="it-IT" sz="1800" dirty="0"/>
            </a:br>
            <a:r>
              <a:rPr lang="it-IT" sz="2000" b="1" dirty="0" smtClean="0">
                <a:solidFill>
                  <a:schemeClr val="accent2"/>
                </a:solidFill>
              </a:rPr>
              <a:t>Il </a:t>
            </a:r>
            <a:r>
              <a:rPr lang="it-IT" sz="2000" b="1" dirty="0" err="1">
                <a:solidFill>
                  <a:schemeClr val="accent2"/>
                </a:solidFill>
              </a:rPr>
              <a:t>Forbicillo</a:t>
            </a:r>
            <a:r>
              <a:rPr lang="it-IT" sz="2000" b="1" dirty="0">
                <a:solidFill>
                  <a:schemeClr val="accent2"/>
                </a:solidFill>
              </a:rPr>
              <a:t> e gli altri animali un po’ particolari.</a:t>
            </a:r>
            <a:r>
              <a:rPr lang="it-IT" sz="1800" dirty="0"/>
              <a:t/>
            </a:r>
            <a:br>
              <a:rPr lang="it-IT" sz="1800" dirty="0"/>
            </a:br>
            <a:r>
              <a:rPr lang="it-IT" sz="1800" dirty="0" smtClean="0"/>
              <a:t/>
            </a:r>
            <a:br>
              <a:rPr lang="it-IT" sz="1800" dirty="0" smtClean="0"/>
            </a:br>
            <a:r>
              <a:rPr lang="it-IT" sz="1800" dirty="0" smtClean="0"/>
              <a:t>«</a:t>
            </a:r>
            <a:r>
              <a:rPr lang="it-IT" sz="1800" dirty="0"/>
              <a:t>È un periodo che Dario ha più fantasia del solito» disse </a:t>
            </a:r>
            <a:r>
              <a:rPr lang="it-IT" sz="1800" dirty="0" smtClean="0"/>
              <a:t>Mirella</a:t>
            </a:r>
            <a:r>
              <a:rPr lang="it-IT" sz="1800" dirty="0"/>
              <a:t>.</a:t>
            </a:r>
            <a:br>
              <a:rPr lang="it-IT" sz="1800" dirty="0"/>
            </a:br>
            <a:r>
              <a:rPr lang="it-IT" sz="1800" dirty="0"/>
              <a:t>Era vero. Il piccolo Dario iniziava a fantasticare a occhi aperti, con grande libertà.</a:t>
            </a:r>
            <a:br>
              <a:rPr lang="it-IT" sz="1800" dirty="0"/>
            </a:br>
            <a:r>
              <a:rPr lang="it-IT" sz="1800" dirty="0"/>
              <a:t>Guardando fuori dal finestrino dell’autobus, aveva visto il grattacielo con la lunga antenna televisiva e aveva detto alla mamma che sembrava una gigantesca siringa.</a:t>
            </a:r>
            <a:br>
              <a:rPr lang="it-IT" sz="1800" dirty="0"/>
            </a:br>
            <a:r>
              <a:rPr lang="it-IT" sz="1800" dirty="0"/>
              <a:t>«Il cielo non deve stare tanto bene, se ha bisogno di farsi le punture» aveva aggiunto.</a:t>
            </a:r>
            <a:br>
              <a:rPr lang="it-IT" sz="1800" dirty="0"/>
            </a:br>
            <a:r>
              <a:rPr lang="it-IT" sz="1800" dirty="0"/>
              <a:t>Si era anche immaginato, passeggiando per strada, che le strisce pedonali fossero dei grandi pianoforti da suonare con i piedi, in attesa che il semaforo tornasse verde.</a:t>
            </a:r>
            <a:br>
              <a:rPr lang="it-IT" sz="1800" dirty="0"/>
            </a:br>
            <a:r>
              <a:rPr lang="it-IT" sz="1800" dirty="0"/>
              <a:t>Allo zoo, raggiunsero una vasca piena di coccodrilli, ma furono distratti da un barrito fragoroso. Nelle vicinanze, c’era un grande elefante che faceva tremare la terra ad ogni suo passo.</a:t>
            </a:r>
            <a:br>
              <a:rPr lang="it-IT" sz="1800" dirty="0"/>
            </a:br>
            <a:r>
              <a:rPr lang="it-IT" sz="1800" dirty="0"/>
              <a:t>Era la prima volta che Lapo vedeva un pachiderma. Rimase colpito. Ma Dario lo fece sobbalzare ancora di più.</a:t>
            </a:r>
            <a:br>
              <a:rPr lang="it-IT" sz="1800" dirty="0"/>
            </a:br>
            <a:r>
              <a:rPr lang="it-IT" sz="1800" dirty="0" smtClean="0"/>
              <a:t>«</a:t>
            </a:r>
            <a:r>
              <a:rPr lang="it-IT" sz="1800" dirty="0" smtClean="0"/>
              <a:t>Guardate</a:t>
            </a:r>
            <a:r>
              <a:rPr lang="it-IT" sz="1800" dirty="0"/>
              <a:t>! Guardate la proboscide! Vedete come disegna</a:t>
            </a:r>
            <a:r>
              <a:rPr lang="it-IT" sz="1800" dirty="0" smtClean="0"/>
              <a:t>?</a:t>
            </a:r>
            <a:r>
              <a:rPr lang="it-IT" sz="1800" dirty="0" smtClean="0"/>
              <a:t>»</a:t>
            </a:r>
            <a:r>
              <a:rPr lang="it-IT" sz="1800" dirty="0"/>
              <a:t/>
            </a:r>
            <a:br>
              <a:rPr lang="it-IT" sz="1800" dirty="0"/>
            </a:br>
            <a:r>
              <a:rPr lang="it-IT" sz="1800" dirty="0"/>
              <a:t>In un attimo, </a:t>
            </a:r>
            <a:r>
              <a:rPr lang="it-IT" sz="1800" dirty="0" smtClean="0"/>
              <a:t>Lapo </a:t>
            </a:r>
            <a:r>
              <a:rPr lang="it-IT" sz="1800" dirty="0"/>
              <a:t>vide quello che vedeva Dario. L’elefante che avevano di fronte sembrava un normale elefante: la pelle grigia e grinzosa, le grandi orecchie, la coda fine e lunga. Ma c’era qualcosa di diverso… la proboscide! Non era grigia, bensì di un giallo acceso. E non terminava con le narici, ma con una punta perfetta. L’elefante non la usava per raccogliere oggetti e spruzzare acqua, ma per disegnare. Quello che Lapo e Dario vedevano era un gigantesco pachiderma disegnatore con una proboscide-matita. (Pag. 99, </a:t>
            </a:r>
            <a:r>
              <a:rPr lang="it-IT" sz="1800" b="1" i="1" dirty="0"/>
              <a:t>Storia di una matita. A scuola</a:t>
            </a:r>
            <a:r>
              <a:rPr lang="it-IT" sz="1800" dirty="0"/>
              <a:t>, </a:t>
            </a:r>
            <a:r>
              <a:rPr lang="it-IT" sz="1800" dirty="0" smtClean="0"/>
              <a:t>Rizzoli)</a:t>
            </a:r>
            <a:r>
              <a:rPr lang="it-IT" sz="1800" dirty="0"/>
              <a:t/>
            </a:r>
            <a:br>
              <a:rPr lang="it-IT" sz="1800" dirty="0"/>
            </a:br>
            <a:r>
              <a:rPr lang="it-IT" sz="1800" dirty="0" smtClean="0"/>
              <a:t/>
            </a:r>
            <a:br>
              <a:rPr lang="it-IT" sz="1800" dirty="0" smtClean="0"/>
            </a:br>
            <a:r>
              <a:rPr lang="it-IT" sz="1800" dirty="0" smtClean="0"/>
              <a:t>Gli </a:t>
            </a:r>
            <a:r>
              <a:rPr lang="it-IT" sz="1800" dirty="0"/>
              <a:t>animali particolari che appaiono nel racconto sono tanti. Non solo l’elefante disegnatore, ma anche il </a:t>
            </a:r>
            <a:r>
              <a:rPr lang="it-IT" sz="1800" b="1" dirty="0" err="1"/>
              <a:t>temperinoceronte</a:t>
            </a:r>
            <a:r>
              <a:rPr lang="it-IT" sz="1800" dirty="0"/>
              <a:t>.</a:t>
            </a:r>
            <a:br>
              <a:rPr lang="it-IT" sz="1800" dirty="0"/>
            </a:br>
            <a:r>
              <a:rPr lang="it-IT" sz="1800" dirty="0"/>
              <a:t>Prendendo spunto da questa parte del libro, chiedo ai bambini di inventare loro stessi degli animali particolari, usando il metodo del</a:t>
            </a:r>
            <a:r>
              <a:rPr lang="it-IT" sz="1800" b="1" dirty="0"/>
              <a:t> binomio fantastico</a:t>
            </a:r>
            <a:r>
              <a:rPr lang="it-IT" sz="1800" dirty="0"/>
              <a:t>, in cui il primo elemento è un animale e il secondo uno strumento (nella maggior parte dei casi, uno strumento per scrivere e disegnare, oppure oggetti di uso quotidiano che si trovano a scuola).</a:t>
            </a:r>
            <a:r>
              <a:rPr lang="it-IT" dirty="0"/>
              <a:t/>
            </a:r>
            <a:br>
              <a:rPr lang="it-IT" dirty="0"/>
            </a:br>
            <a:endParaRPr lang="it-IT" dirty="0"/>
          </a:p>
        </p:txBody>
      </p:sp>
    </p:spTree>
    <p:extLst>
      <p:ext uri="{BB962C8B-B14F-4D97-AF65-F5344CB8AC3E}">
        <p14:creationId xmlns:p14="http://schemas.microsoft.com/office/powerpoint/2010/main" val="3843313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Ad esempio, Carolina ha inventato il </a:t>
            </a:r>
            <a:r>
              <a:rPr lang="it-IT" b="1" i="1" dirty="0" err="1"/>
              <a:t>Forbicillo</a:t>
            </a:r>
            <a:endParaRPr lang="it-IT" dirty="0"/>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0357" y="1386284"/>
            <a:ext cx="7908588" cy="5215051"/>
          </a:xfrm>
        </p:spPr>
      </p:pic>
    </p:spTree>
    <p:extLst>
      <p:ext uri="{BB962C8B-B14F-4D97-AF65-F5344CB8AC3E}">
        <p14:creationId xmlns:p14="http://schemas.microsoft.com/office/powerpoint/2010/main" val="4293827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 Bianca lo </a:t>
            </a:r>
            <a:r>
              <a:rPr lang="it-IT" b="1" i="1" dirty="0" err="1"/>
              <a:t>Zapanda</a:t>
            </a:r>
            <a:r>
              <a:rPr lang="it-IT" dirty="0"/>
              <a:t>, metà zaino, metà </a:t>
            </a:r>
            <a:r>
              <a:rPr lang="it-IT" dirty="0" smtClean="0"/>
              <a:t>panda</a:t>
            </a:r>
            <a:r>
              <a:rPr lang="it-IT" dirty="0"/>
              <a:t>.</a:t>
            </a:r>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47089" y="1349248"/>
            <a:ext cx="7733489" cy="5328668"/>
          </a:xfrm>
        </p:spPr>
      </p:pic>
    </p:spTree>
    <p:extLst>
      <p:ext uri="{BB962C8B-B14F-4D97-AF65-F5344CB8AC3E}">
        <p14:creationId xmlns:p14="http://schemas.microsoft.com/office/powerpoint/2010/main" val="177462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99289" y="2825634"/>
            <a:ext cx="10515600" cy="1325563"/>
          </a:xfrm>
        </p:spPr>
        <p:txBody>
          <a:bodyPr>
            <a:normAutofit fontScale="90000"/>
          </a:bodyPr>
          <a:lstStyle/>
          <a:p>
            <a:r>
              <a:rPr lang="it-IT" sz="2400" dirty="0"/>
              <a:t>Oltre all’idea, è importante la musicalità del nome, che lo rende facile da ricordare e pronunciare:</a:t>
            </a:r>
            <a:br>
              <a:rPr lang="it-IT" sz="2400" dirty="0"/>
            </a:br>
            <a:r>
              <a:rPr lang="it-IT" sz="2400" dirty="0"/>
              <a:t>Forbici &amp; armadillo = </a:t>
            </a:r>
            <a:r>
              <a:rPr lang="it-IT" sz="2400" dirty="0" err="1"/>
              <a:t>Forbicillo</a:t>
            </a:r>
            <a:r>
              <a:rPr lang="it-IT" sz="2400" dirty="0"/>
              <a:t/>
            </a:r>
            <a:br>
              <a:rPr lang="it-IT" sz="2400" dirty="0"/>
            </a:br>
            <a:r>
              <a:rPr lang="it-IT" sz="2400" dirty="0"/>
              <a:t>Panda &amp; zaino = </a:t>
            </a:r>
            <a:r>
              <a:rPr lang="it-IT" sz="2400" dirty="0" err="1"/>
              <a:t>Zapanda</a:t>
            </a:r>
            <a:r>
              <a:rPr lang="it-IT" sz="2400" dirty="0"/>
              <a:t/>
            </a:r>
            <a:br>
              <a:rPr lang="it-IT" sz="2400" dirty="0"/>
            </a:br>
            <a:r>
              <a:rPr lang="it-IT" sz="2400" dirty="0"/>
              <a:t>Temperino &amp; rinoceronte = </a:t>
            </a:r>
            <a:r>
              <a:rPr lang="it-IT" sz="2400" dirty="0" err="1" smtClean="0"/>
              <a:t>Temperinoceronte</a:t>
            </a:r>
            <a:r>
              <a:rPr lang="it-IT" sz="2400" dirty="0" smtClean="0"/>
              <a:t/>
            </a:r>
            <a:br>
              <a:rPr lang="it-IT" sz="2400" dirty="0" smtClean="0"/>
            </a:br>
            <a:r>
              <a:rPr lang="it-IT" sz="2400" dirty="0"/>
              <a:t/>
            </a:r>
            <a:br>
              <a:rPr lang="it-IT" sz="2400" dirty="0"/>
            </a:br>
            <a:r>
              <a:rPr lang="it-IT" sz="2400" dirty="0" smtClean="0"/>
              <a:t/>
            </a:r>
            <a:br>
              <a:rPr lang="it-IT" sz="2400" dirty="0" smtClean="0"/>
            </a:br>
            <a:r>
              <a:rPr lang="it-IT" sz="2400" dirty="0"/>
              <a:t/>
            </a:r>
            <a:br>
              <a:rPr lang="it-IT" sz="2400" dirty="0"/>
            </a:br>
            <a:r>
              <a:rPr lang="it-IT" sz="2400" dirty="0" smtClean="0"/>
              <a:t/>
            </a:r>
            <a:br>
              <a:rPr lang="it-IT" sz="2400" dirty="0" smtClean="0"/>
            </a:br>
            <a:r>
              <a:rPr lang="it-IT" sz="2400" dirty="0"/>
              <a:t/>
            </a:r>
            <a:br>
              <a:rPr lang="it-IT" sz="2400" dirty="0"/>
            </a:br>
            <a:r>
              <a:rPr lang="it-IT" sz="2400" dirty="0" smtClean="0"/>
              <a:t/>
            </a:r>
            <a:br>
              <a:rPr lang="it-IT" sz="2400" dirty="0" smtClean="0"/>
            </a:br>
            <a:r>
              <a:rPr lang="it-IT" sz="2400" dirty="0"/>
              <a:t/>
            </a:r>
            <a:br>
              <a:rPr lang="it-IT" sz="2400" dirty="0"/>
            </a:br>
            <a:r>
              <a:rPr lang="it-IT" sz="2400" dirty="0" smtClean="0"/>
              <a:t/>
            </a:r>
            <a:br>
              <a:rPr lang="it-IT" sz="2400" dirty="0" smtClean="0"/>
            </a:br>
            <a:r>
              <a:rPr lang="it-IT" sz="2400" dirty="0"/>
              <a:t/>
            </a:r>
            <a:br>
              <a:rPr lang="it-IT" sz="2400" dirty="0"/>
            </a:br>
            <a:r>
              <a:rPr lang="it-IT" sz="2400" dirty="0" smtClean="0"/>
              <a:t/>
            </a:r>
            <a:br>
              <a:rPr lang="it-IT" sz="2400" dirty="0" smtClean="0"/>
            </a:br>
            <a:r>
              <a:rPr lang="it-IT" sz="2400" dirty="0"/>
              <a:t/>
            </a:r>
            <a:br>
              <a:rPr lang="it-IT" sz="2400" dirty="0"/>
            </a:br>
            <a:r>
              <a:rPr lang="it-IT" sz="2400" dirty="0"/>
              <a:t>Una volta inventato un animale, si </a:t>
            </a:r>
            <a:r>
              <a:rPr lang="it-IT" sz="2400" dirty="0" smtClean="0"/>
              <a:t>può inventare una storia, chiedendosi:</a:t>
            </a:r>
            <a:r>
              <a:rPr lang="it-IT" sz="2400" dirty="0"/>
              <a:t/>
            </a:r>
            <a:br>
              <a:rPr lang="it-IT" sz="2400" dirty="0"/>
            </a:br>
            <a:r>
              <a:rPr lang="it-IT" sz="2400" b="1" dirty="0"/>
              <a:t>Dove vive?</a:t>
            </a:r>
            <a:r>
              <a:rPr lang="it-IT" sz="2400" dirty="0"/>
              <a:t/>
            </a:r>
            <a:br>
              <a:rPr lang="it-IT" sz="2400" dirty="0"/>
            </a:br>
            <a:r>
              <a:rPr lang="it-IT" sz="2400" b="1" dirty="0"/>
              <a:t>Cosa fa?</a:t>
            </a:r>
            <a:r>
              <a:rPr lang="it-IT" sz="2400" dirty="0"/>
              <a:t/>
            </a:r>
            <a:br>
              <a:rPr lang="it-IT" sz="2400" dirty="0"/>
            </a:br>
            <a:r>
              <a:rPr lang="it-IT" sz="2400" b="1" dirty="0"/>
              <a:t>Parla? Cosa dice?</a:t>
            </a:r>
            <a:r>
              <a:rPr lang="it-IT" dirty="0"/>
              <a:t/>
            </a:r>
            <a:br>
              <a:rPr lang="it-IT" dirty="0"/>
            </a:br>
            <a:endParaRPr lang="it-IT" dirty="0"/>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535" y="1791855"/>
            <a:ext cx="6438435" cy="3103418"/>
          </a:xfrm>
          <a:prstGeom prst="rect">
            <a:avLst/>
          </a:prstGeom>
        </p:spPr>
      </p:pic>
    </p:spTree>
    <p:extLst>
      <p:ext uri="{BB962C8B-B14F-4D97-AF65-F5344CB8AC3E}">
        <p14:creationId xmlns:p14="http://schemas.microsoft.com/office/powerpoint/2010/main" val="1507343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endParaRPr lang="it-IT" sz="2200" dirty="0"/>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4168"/>
            <a:ext cx="12579927" cy="7029667"/>
          </a:xfrm>
        </p:spPr>
      </p:pic>
    </p:spTree>
    <p:extLst>
      <p:ext uri="{BB962C8B-B14F-4D97-AF65-F5344CB8AC3E}">
        <p14:creationId xmlns:p14="http://schemas.microsoft.com/office/powerpoint/2010/main" val="1364584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1873" y="2507961"/>
            <a:ext cx="10515600" cy="1325563"/>
          </a:xfrm>
        </p:spPr>
        <p:txBody>
          <a:bodyPr>
            <a:normAutofit fontScale="90000"/>
          </a:bodyPr>
          <a:lstStyle/>
          <a:p>
            <a:r>
              <a:rPr lang="it-IT" sz="2000" b="1" dirty="0"/>
              <a:t>Giochi di parole</a:t>
            </a:r>
            <a:r>
              <a:rPr lang="it-IT" sz="2000" dirty="0"/>
              <a:t/>
            </a:r>
            <a:br>
              <a:rPr lang="it-IT" sz="2000" dirty="0"/>
            </a:br>
            <a:r>
              <a:rPr lang="it-IT" sz="2000" dirty="0"/>
              <a:t>Anche le parole subiscono metamorfosi. Ecco alcuni dei giochi di parole contenuti nel 2 libri.</a:t>
            </a:r>
            <a:br>
              <a:rPr lang="it-IT" sz="2000" dirty="0"/>
            </a:br>
            <a:r>
              <a:rPr lang="it-IT" sz="2000" dirty="0"/>
              <a:t>La mia specialità è </a:t>
            </a:r>
            <a:r>
              <a:rPr lang="it-IT" sz="2000" b="1" i="1" dirty="0"/>
              <a:t>Pollock</a:t>
            </a:r>
            <a:r>
              <a:rPr lang="it-IT" sz="2000" b="1" dirty="0"/>
              <a:t> </a:t>
            </a:r>
            <a:r>
              <a:rPr lang="it-IT" sz="2000" dirty="0"/>
              <a:t>con patate al forno. Ne vado </a:t>
            </a:r>
            <a:r>
              <a:rPr lang="it-IT" sz="2000" b="1" i="1" dirty="0"/>
              <a:t>Giotto</a:t>
            </a:r>
            <a:r>
              <a:rPr lang="it-IT" sz="2000" dirty="0"/>
              <a:t>. È un piatto che </a:t>
            </a:r>
            <a:r>
              <a:rPr lang="it-IT" sz="2000" b="1" i="1" dirty="0" err="1"/>
              <a:t>Kandiskij</a:t>
            </a:r>
            <a:r>
              <a:rPr lang="it-IT" sz="2000" b="1" dirty="0"/>
              <a:t> </a:t>
            </a:r>
            <a:r>
              <a:rPr lang="it-IT" sz="2000" dirty="0"/>
              <a:t>con tante spezie e, dopo averlo mangiato, sono sempre </a:t>
            </a:r>
            <a:r>
              <a:rPr lang="it-IT" sz="2000" b="1" i="1" dirty="0"/>
              <a:t>Sanzio</a:t>
            </a:r>
            <a:r>
              <a:rPr lang="it-IT" sz="2000" dirty="0"/>
              <a:t>. Oh, per non dimenticare il vino, appena travasato dalle </a:t>
            </a:r>
            <a:r>
              <a:rPr lang="it-IT" sz="2000" b="1" i="1" dirty="0"/>
              <a:t>Botticelli</a:t>
            </a:r>
            <a:r>
              <a:rPr lang="it-IT" sz="2000" dirty="0"/>
              <a:t>.</a:t>
            </a:r>
            <a:br>
              <a:rPr lang="it-IT" sz="2000" dirty="0"/>
            </a:br>
            <a:r>
              <a:rPr lang="it-IT" sz="2000" dirty="0"/>
              <a:t>Se non vi piace il rumore, tappatevi le orecchie, perché qui di sicuro si farà un gran </a:t>
            </a:r>
            <a:r>
              <a:rPr lang="it-IT" sz="2000" b="1" i="1" dirty="0"/>
              <a:t>Picasso</a:t>
            </a:r>
            <a:r>
              <a:rPr lang="it-IT" sz="2000" dirty="0"/>
              <a:t>, evitando però di calpestare il</a:t>
            </a:r>
            <a:r>
              <a:rPr lang="it-IT" sz="2000" b="1" i="1" dirty="0"/>
              <a:t> Pratesi</a:t>
            </a:r>
            <a:r>
              <a:rPr lang="it-IT" sz="2000" dirty="0"/>
              <a:t>. </a:t>
            </a:r>
            <a:r>
              <a:rPr lang="it-IT" sz="2000" b="1" i="1" dirty="0" err="1"/>
              <a:t>Dalì</a:t>
            </a:r>
            <a:r>
              <a:rPr lang="it-IT" sz="2000" b="1" dirty="0"/>
              <a:t> </a:t>
            </a:r>
            <a:r>
              <a:rPr lang="it-IT" sz="2000" dirty="0"/>
              <a:t>c’è una visione splendida. </a:t>
            </a:r>
            <a:r>
              <a:rPr lang="it-IT" sz="2000" b="1" i="1" dirty="0"/>
              <a:t>Mirò</a:t>
            </a:r>
            <a:r>
              <a:rPr lang="it-IT" sz="2000" dirty="0"/>
              <a:t> il dito su quel personaggio così alto e </a:t>
            </a:r>
            <a:r>
              <a:rPr lang="it-IT" sz="2000" b="1" i="1" dirty="0"/>
              <a:t>Magritte</a:t>
            </a:r>
            <a:r>
              <a:rPr lang="it-IT" sz="2000" dirty="0"/>
              <a:t>, e poi quell’altro pennuto da sembrare un </a:t>
            </a:r>
            <a:r>
              <a:rPr lang="it-IT" sz="2000" b="1" i="1" dirty="0"/>
              <a:t>Pollock</a:t>
            </a:r>
            <a:r>
              <a:rPr lang="it-IT" sz="2000" dirty="0"/>
              <a:t>, lanciando un </a:t>
            </a:r>
            <a:r>
              <a:rPr lang="it-IT" sz="2000" b="1" i="1" dirty="0"/>
              <a:t>Dada</a:t>
            </a:r>
            <a:r>
              <a:rPr lang="it-IT" sz="2000" dirty="0"/>
              <a:t> a sei facce a quella ragazza con due </a:t>
            </a:r>
            <a:r>
              <a:rPr lang="it-IT" sz="2000" b="1" i="1" dirty="0"/>
              <a:t>Boccioni</a:t>
            </a:r>
            <a:r>
              <a:rPr lang="it-IT" sz="2000" b="1" dirty="0"/>
              <a:t> </a:t>
            </a:r>
            <a:r>
              <a:rPr lang="it-IT" sz="2000" dirty="0"/>
              <a:t>così, poi si rese conto che gli puzzava la </a:t>
            </a:r>
            <a:r>
              <a:rPr lang="it-IT" sz="2000" b="1" i="1" dirty="0"/>
              <a:t>Capucci</a:t>
            </a:r>
            <a:r>
              <a:rPr lang="it-IT" sz="2000" i="1" dirty="0"/>
              <a:t> </a:t>
            </a:r>
            <a:r>
              <a:rPr lang="it-IT" sz="2000" dirty="0"/>
              <a:t>e pensò di doversi fare un </a:t>
            </a:r>
            <a:r>
              <a:rPr lang="it-IT" sz="2000" b="1" i="1" dirty="0"/>
              <a:t>Duchamp</a:t>
            </a:r>
            <a:r>
              <a:rPr lang="it-IT" sz="2000" dirty="0"/>
              <a:t>, ma adesso </a:t>
            </a:r>
            <a:r>
              <a:rPr lang="it-IT" sz="2000" b="1" i="1" dirty="0" err="1"/>
              <a:t>Basquiat</a:t>
            </a:r>
            <a:r>
              <a:rPr lang="it-IT" sz="2000" dirty="0"/>
              <a:t>! (Pag. 85, Storia di una matita, Rizzoli 2012)</a:t>
            </a:r>
            <a:r>
              <a:rPr lang="it-IT" dirty="0"/>
              <a:t/>
            </a:r>
            <a:br>
              <a:rPr lang="it-IT" dirty="0"/>
            </a:br>
            <a:endParaRPr lang="it-IT" dirty="0"/>
          </a:p>
        </p:txBody>
      </p:sp>
    </p:spTree>
    <p:extLst>
      <p:ext uri="{BB962C8B-B14F-4D97-AF65-F5344CB8AC3E}">
        <p14:creationId xmlns:p14="http://schemas.microsoft.com/office/powerpoint/2010/main" val="30241992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2200" b="1" dirty="0">
                <a:solidFill>
                  <a:schemeClr val="accent2"/>
                </a:solidFill>
              </a:rPr>
              <a:t>Matite e alberi</a:t>
            </a:r>
            <a:r>
              <a:rPr lang="it-IT" sz="2200" dirty="0"/>
              <a:t/>
            </a:r>
            <a:br>
              <a:rPr lang="it-IT" sz="2200" dirty="0"/>
            </a:br>
            <a:r>
              <a:rPr lang="it-IT" sz="2200" dirty="0"/>
              <a:t>Ma continuiamo a togliere oggetti dalla valigia. </a:t>
            </a:r>
            <a:r>
              <a:rPr lang="it-IT" sz="2200" dirty="0" smtClean="0"/>
              <a:t/>
            </a:r>
            <a:br>
              <a:rPr lang="it-IT" sz="2200" dirty="0" smtClean="0"/>
            </a:br>
            <a:r>
              <a:rPr lang="it-IT" sz="2200" dirty="0" smtClean="0"/>
              <a:t>Dopo libri, facce e disegni, tocca alle matite, che </a:t>
            </a:r>
            <a:r>
              <a:rPr lang="it-IT" sz="2200" dirty="0"/>
              <a:t>sono sempre molto </a:t>
            </a:r>
            <a:r>
              <a:rPr lang="it-IT" sz="2200" dirty="0" smtClean="0"/>
              <a:t>amate </a:t>
            </a:r>
            <a:r>
              <a:rPr lang="it-IT" sz="2200" dirty="0"/>
              <a:t>e scatenano lunghi “</a:t>
            </a:r>
            <a:r>
              <a:rPr lang="it-IT" sz="2200" dirty="0" err="1"/>
              <a:t>Oohhh</a:t>
            </a:r>
            <a:r>
              <a:rPr lang="it-IT" sz="2200" dirty="0"/>
              <a:t>” di </a:t>
            </a:r>
            <a:r>
              <a:rPr lang="it-IT" sz="2200" dirty="0" smtClean="0"/>
              <a:t>sorpresa.</a:t>
            </a:r>
            <a:br>
              <a:rPr lang="it-IT" sz="2200" dirty="0" smtClean="0"/>
            </a:br>
            <a:r>
              <a:rPr lang="it-IT" sz="2200" dirty="0" smtClean="0"/>
              <a:t>Ci sono </a:t>
            </a:r>
            <a:r>
              <a:rPr lang="it-IT" sz="2200" dirty="0"/>
              <a:t>le matite in legno </a:t>
            </a:r>
            <a:r>
              <a:rPr lang="it-IT" sz="2200" dirty="0" smtClean="0"/>
              <a:t>grezzo, di diverse dimensioni, oltre alla matita porta-matita.</a:t>
            </a:r>
            <a:r>
              <a:rPr lang="it-IT" dirty="0"/>
              <a:t/>
            </a:r>
            <a:br>
              <a:rPr lang="it-IT" dirty="0"/>
            </a:br>
            <a:endParaRPr lang="it-IT" dirty="0"/>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575593"/>
            <a:ext cx="4572000" cy="3429000"/>
          </a:xfr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0309" y="1575593"/>
            <a:ext cx="6096000" cy="3429000"/>
          </a:xfrm>
          <a:prstGeom prst="rect">
            <a:avLst/>
          </a:prstGeom>
        </p:spPr>
      </p:pic>
      <p:sp>
        <p:nvSpPr>
          <p:cNvPr id="6" name="CasellaDiTesto 5"/>
          <p:cNvSpPr txBox="1"/>
          <p:nvPr/>
        </p:nvSpPr>
        <p:spPr>
          <a:xfrm>
            <a:off x="838200" y="5218544"/>
            <a:ext cx="10848109" cy="1200329"/>
          </a:xfrm>
          <a:prstGeom prst="rect">
            <a:avLst/>
          </a:prstGeom>
          <a:noFill/>
        </p:spPr>
        <p:txBody>
          <a:bodyPr wrap="square" rtlCol="0">
            <a:spAutoFit/>
          </a:bodyPr>
          <a:lstStyle/>
          <a:p>
            <a:r>
              <a:rPr lang="it-IT" dirty="0"/>
              <a:t>L</a:t>
            </a:r>
            <a:r>
              <a:rPr lang="it-IT" dirty="0" smtClean="0"/>
              <a:t>a </a:t>
            </a:r>
            <a:r>
              <a:rPr lang="it-IT" b="1" dirty="0" smtClean="0"/>
              <a:t>matita </a:t>
            </a:r>
            <a:r>
              <a:rPr lang="it-IT" b="1" dirty="0" err="1" smtClean="0"/>
              <a:t>Sprout</a:t>
            </a:r>
            <a:r>
              <a:rPr lang="it-IT" dirty="0" smtClean="0"/>
              <a:t> </a:t>
            </a:r>
            <a:r>
              <a:rPr lang="it-IT" dirty="0"/>
              <a:t>invece è una matita a cui sono molto affezionato: un’invenzione semplice e geniale. </a:t>
            </a:r>
            <a:r>
              <a:rPr lang="it-IT" dirty="0" smtClean="0"/>
              <a:t>Al posto della gomma ha una capsula che contiene un semino. E quando i bambini, dopo un lungo indovinello che partiva con la domanda «Che cos’ha di particolare questa matita?» arrivavano alla risposta, c’era sempre qualcuno che diceva: «Allora, una volta piantato il seme, nascerà un albero di matite!»</a:t>
            </a:r>
            <a:endParaRPr lang="it-IT" dirty="0"/>
          </a:p>
        </p:txBody>
      </p:sp>
    </p:spTree>
    <p:extLst>
      <p:ext uri="{BB962C8B-B14F-4D97-AF65-F5344CB8AC3E}">
        <p14:creationId xmlns:p14="http://schemas.microsoft.com/office/powerpoint/2010/main" val="3427101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62710" y="512906"/>
            <a:ext cx="5405582" cy="1325563"/>
          </a:xfrm>
        </p:spPr>
        <p:txBody>
          <a:bodyPr>
            <a:normAutofit fontScale="90000"/>
          </a:bodyPr>
          <a:lstStyle/>
          <a:p>
            <a:pPr lvl="0"/>
            <a:r>
              <a:rPr kumimoji="0" lang="it-IT" altLang="it-IT" sz="2200" b="0" i="0" u="none" strike="noStrike" cap="none" normalizeH="0" baseline="0" dirty="0" smtClean="0">
                <a:ln>
                  <a:noFill/>
                </a:ln>
                <a:solidFill>
                  <a:srgbClr val="333333"/>
                </a:solidFill>
                <a:effectLst/>
              </a:rPr>
              <a:t>Questa matita ha dato uno spunto decisivo per l’idea del terzo libro di “Storia di una matita”: </a:t>
            </a:r>
            <a:r>
              <a:rPr kumimoji="0" lang="it-IT" altLang="it-IT" sz="2200" b="0" i="0" u="none" strike="noStrike" cap="none" normalizeH="0" baseline="0" dirty="0" smtClean="0">
                <a:ln>
                  <a:noFill/>
                </a:ln>
                <a:solidFill>
                  <a:srgbClr val="BF593C"/>
                </a:solidFill>
                <a:effectLst/>
                <a:hlinkClick r:id="rId2"/>
              </a:rPr>
              <a:t>Storia di una matita. A casa</a:t>
            </a:r>
            <a:r>
              <a:rPr kumimoji="0" lang="it-IT" altLang="it-IT" sz="2200" b="0" i="0" u="none" strike="noStrike" cap="none" normalizeH="0" baseline="0" dirty="0" smtClean="0">
                <a:ln>
                  <a:noFill/>
                </a:ln>
                <a:solidFill>
                  <a:srgbClr val="333333"/>
                </a:solidFill>
                <a:effectLst/>
                <a:hlinkClick r:id="rId2"/>
              </a:rPr>
              <a:t>.</a:t>
            </a:r>
            <a:r>
              <a:rPr kumimoji="0" lang="it-IT" altLang="it-IT" sz="2200" b="0" i="0" u="none" strike="noStrike" cap="none" normalizeH="0" baseline="0" dirty="0" smtClean="0">
                <a:ln>
                  <a:noFill/>
                </a:ln>
                <a:solidFill>
                  <a:srgbClr val="333333"/>
                </a:solidFill>
                <a:effectLst/>
              </a:rPr>
              <a:t/>
            </a:r>
            <a:br>
              <a:rPr kumimoji="0" lang="it-IT" altLang="it-IT" sz="2200" b="0" i="0" u="none" strike="noStrike" cap="none" normalizeH="0" baseline="0" dirty="0" smtClean="0">
                <a:ln>
                  <a:noFill/>
                </a:ln>
                <a:solidFill>
                  <a:srgbClr val="333333"/>
                </a:solidFill>
                <a:effectLst/>
              </a:rPr>
            </a:br>
            <a:r>
              <a:rPr lang="it-IT" altLang="it-IT" sz="2200" dirty="0">
                <a:solidFill>
                  <a:srgbClr val="333333"/>
                </a:solidFill>
              </a:rPr>
              <a:t/>
            </a:r>
            <a:br>
              <a:rPr lang="it-IT" altLang="it-IT" sz="2200" dirty="0">
                <a:solidFill>
                  <a:srgbClr val="333333"/>
                </a:solidFill>
              </a:rPr>
            </a:br>
            <a:r>
              <a:rPr kumimoji="0" lang="it-IT" altLang="it-IT" sz="2200" b="0" i="0" u="none" strike="noStrike" cap="none" normalizeH="0" baseline="0" dirty="0" smtClean="0">
                <a:ln>
                  <a:noFill/>
                </a:ln>
                <a:solidFill>
                  <a:schemeClr val="tx1"/>
                </a:solidFill>
                <a:effectLst/>
              </a:rPr>
              <a:t/>
            </a:r>
            <a:br>
              <a:rPr kumimoji="0" lang="it-IT" altLang="it-IT" sz="2200" b="0" i="0" u="none" strike="noStrike" cap="none" normalizeH="0" baseline="0" dirty="0" smtClean="0">
                <a:ln>
                  <a:noFill/>
                </a:ln>
                <a:solidFill>
                  <a:schemeClr val="tx1"/>
                </a:solidFill>
                <a:effectLst/>
              </a:rPr>
            </a:br>
            <a:endParaRPr lang="it-IT" sz="2200" dirty="0"/>
          </a:p>
        </p:txBody>
      </p:sp>
      <p:pic>
        <p:nvPicPr>
          <p:cNvPr id="6" name="Segnaposto contenuto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336145" y="0"/>
            <a:ext cx="4054669" cy="6888618"/>
          </a:xfrm>
        </p:spPr>
      </p:pic>
      <p:pic>
        <p:nvPicPr>
          <p:cNvPr id="7" name="Immagin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5048" y="1283854"/>
            <a:ext cx="3677170" cy="5462341"/>
          </a:xfrm>
          <a:prstGeom prst="rect">
            <a:avLst/>
          </a:prstGeom>
        </p:spPr>
      </p:pic>
    </p:spTree>
    <p:extLst>
      <p:ext uri="{BB962C8B-B14F-4D97-AF65-F5344CB8AC3E}">
        <p14:creationId xmlns:p14="http://schemas.microsoft.com/office/powerpoint/2010/main" val="4279853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563418" y="1228862"/>
            <a:ext cx="10307781"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200" b="0" i="0" u="none" strike="noStrike" cap="none" normalizeH="0" baseline="0" dirty="0" smtClean="0">
                <a:ln>
                  <a:noFill/>
                </a:ln>
                <a:solidFill>
                  <a:srgbClr val="BF593C"/>
                </a:solidFill>
                <a:effectLst/>
                <a:latin typeface="+mj-lt"/>
                <a:hlinkClick r:id="rId2"/>
              </a:rPr>
              <a:t>  </a:t>
            </a:r>
            <a:endParaRPr kumimoji="0" lang="it-IT" altLang="it-IT" sz="2200" b="0" i="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200" b="0" i="0" u="none" strike="noStrike" cap="none" normalizeH="0" baseline="0" dirty="0" smtClean="0">
                <a:ln>
                  <a:noFill/>
                </a:ln>
                <a:solidFill>
                  <a:srgbClr val="333333"/>
                </a:solidFill>
                <a:effectLst/>
                <a:latin typeface="+mj-lt"/>
              </a:rPr>
              <a:t>Molto importante è stata anche una domanda di un bambino, che mi ha chiesto: “Parli spesso della mamma di Lapo. Ma il papà di Lapo dov’è? Che lavoro fa? Che carattere e che aspetto ha?”</a:t>
            </a:r>
            <a:endParaRPr kumimoji="0" lang="it-IT" altLang="it-IT" sz="2200" b="0" i="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200" b="0" i="0" u="none" strike="noStrike" cap="none" normalizeH="0" baseline="0" dirty="0" smtClean="0">
                <a:ln>
                  <a:noFill/>
                </a:ln>
                <a:solidFill>
                  <a:srgbClr val="333333"/>
                </a:solidFill>
                <a:effectLst/>
                <a:latin typeface="+mj-lt"/>
              </a:rPr>
              <a:t>Da questa domanda e dall’idea della matita che diventa pianta si è sviluppata la trama del terzo libro, in cui ho voluto dare vita alla metafora dell’albero (o meglio della crescita degli alberi) che è </a:t>
            </a:r>
            <a:r>
              <a:rPr kumimoji="0" lang="it-IT" altLang="it-IT" sz="2200" b="0" i="0" u="none" strike="noStrike" cap="none" normalizeH="0" baseline="0" dirty="0" smtClean="0">
                <a:ln>
                  <a:noFill/>
                </a:ln>
                <a:solidFill>
                  <a:srgbClr val="FF6600"/>
                </a:solidFill>
                <a:effectLst/>
                <a:latin typeface="+mj-lt"/>
              </a:rPr>
              <a:t>simmetrica</a:t>
            </a:r>
            <a:r>
              <a:rPr kumimoji="0" lang="it-IT" altLang="it-IT" sz="2200" b="0" i="0" u="none" strike="noStrike" cap="none" normalizeH="0" baseline="0" dirty="0" smtClean="0">
                <a:ln>
                  <a:noFill/>
                </a:ln>
                <a:solidFill>
                  <a:srgbClr val="333333"/>
                </a:solidFill>
                <a:effectLst/>
                <a:latin typeface="+mj-lt"/>
              </a:rPr>
              <a:t>: più si spinge in altezza, con il tronco, i rami, le chiome, e più va in profondità, con le radici.</a:t>
            </a:r>
            <a:endParaRPr kumimoji="0" lang="it-IT" altLang="it-IT" sz="2200" b="0" i="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200" b="0" i="0" u="none" strike="noStrike" cap="none" normalizeH="0" baseline="0" dirty="0" smtClean="0">
                <a:ln>
                  <a:noFill/>
                </a:ln>
                <a:solidFill>
                  <a:srgbClr val="333333"/>
                </a:solidFill>
                <a:effectLst/>
                <a:latin typeface="+mj-lt"/>
              </a:rPr>
              <a:t>Più cresce in altezza, più va in profondità: sono due movimenti collegati. Facendo nostro l’insegnamento degli alberi, chiudo il cerchio aperto all’inizio del </a:t>
            </a:r>
            <a:r>
              <a:rPr kumimoji="0" lang="it-IT" altLang="it-IT" sz="2200" b="0" i="0" u="none" strike="noStrike" cap="none" normalizeH="0" baseline="0" dirty="0" err="1" smtClean="0">
                <a:ln>
                  <a:noFill/>
                </a:ln>
                <a:solidFill>
                  <a:srgbClr val="333333"/>
                </a:solidFill>
                <a:effectLst/>
                <a:latin typeface="+mj-lt"/>
              </a:rPr>
              <a:t>webinar</a:t>
            </a:r>
            <a:r>
              <a:rPr kumimoji="0" lang="it-IT" altLang="it-IT" sz="2200" b="0" i="0" u="none" strike="noStrike" cap="none" normalizeH="0" baseline="0" dirty="0" smtClean="0">
                <a:ln>
                  <a:noFill/>
                </a:ln>
                <a:solidFill>
                  <a:srgbClr val="333333"/>
                </a:solidFill>
                <a:effectLst/>
                <a:latin typeface="+mj-lt"/>
              </a:rPr>
              <a:t> sostenendo che </a:t>
            </a:r>
            <a:r>
              <a:rPr kumimoji="0" lang="it-IT" altLang="it-IT" sz="2200" b="1" i="0" u="none" strike="noStrike" cap="none" normalizeH="0" baseline="0" dirty="0" smtClean="0">
                <a:ln>
                  <a:noFill/>
                </a:ln>
                <a:solidFill>
                  <a:srgbClr val="FF6600"/>
                </a:solidFill>
                <a:effectLst/>
                <a:latin typeface="+mj-lt"/>
              </a:rPr>
              <a:t>bisogna avere sogni, ma anche radici</a:t>
            </a:r>
            <a:r>
              <a:rPr kumimoji="0" lang="it-IT" altLang="it-IT" sz="2200" b="0" i="0" u="none" strike="noStrike" cap="none" normalizeH="0" baseline="0" dirty="0" smtClean="0">
                <a:ln>
                  <a:noFill/>
                </a:ln>
                <a:solidFill>
                  <a:srgbClr val="333333"/>
                </a:solidFill>
                <a:effectLst/>
                <a:latin typeface="+mj-lt"/>
              </a:rPr>
              <a:t>. E l’uno non esclude l’altro. Anzi.</a:t>
            </a:r>
            <a:endParaRPr kumimoji="0" lang="it-IT" altLang="it-IT" sz="2200" b="0" i="0" u="none" strike="noStrike" cap="none" normalizeH="0" baseline="0" dirty="0" smtClean="0">
              <a:ln>
                <a:noFill/>
              </a:ln>
              <a:solidFill>
                <a:srgbClr val="BF593C"/>
              </a:solidFill>
              <a:effectLst/>
              <a:latin typeface="+mj-lt"/>
            </a:endParaRPr>
          </a:p>
        </p:txBody>
      </p:sp>
      <p:sp>
        <p:nvSpPr>
          <p:cNvPr id="5" name="AutoShape 2" descr="Storia di una matita_A Casa (copertina)">
            <a:hlinkClick r:id="rId2"/>
          </p:cNvPr>
          <p:cNvSpPr>
            <a:spLocks noChangeAspect="1" noChangeArrowheads="1"/>
          </p:cNvSpPr>
          <p:nvPr/>
        </p:nvSpPr>
        <p:spPr bwMode="auto">
          <a:xfrm>
            <a:off x="130175" y="-23813"/>
            <a:ext cx="1866900" cy="28575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Tree>
    <p:extLst>
      <p:ext uri="{BB962C8B-B14F-4D97-AF65-F5344CB8AC3E}">
        <p14:creationId xmlns:p14="http://schemas.microsoft.com/office/powerpoint/2010/main" val="2076149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a:t>È un crescendo di apertura: Lapo, in questa terza storia, è sempre meno concentrato su sé stesso, pensa più agli altri, alla loro cura, al loro benessere, pensa ai luoghi dove è nato e cresciuto.</a:t>
            </a: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29679530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000" b="1" dirty="0"/>
              <a:t>Che i sogni siano </a:t>
            </a:r>
            <a:r>
              <a:rPr lang="it-IT" sz="2000" b="1" dirty="0" smtClean="0"/>
              <a:t>semi</a:t>
            </a:r>
            <a:r>
              <a:rPr lang="it-IT" sz="2000" dirty="0" smtClean="0"/>
              <a:t>. Credo molto in questa frase. I sogni vanno seminati e fatti crescere con cura, giorno dopo giorno.</a:t>
            </a:r>
            <a:br>
              <a:rPr lang="it-IT" sz="2000" dirty="0" smtClean="0"/>
            </a:br>
            <a:r>
              <a:rPr lang="it-IT" sz="2000" dirty="0"/>
              <a:t/>
            </a:r>
            <a:br>
              <a:rPr lang="it-IT" sz="2000" dirty="0"/>
            </a:br>
            <a:endParaRPr lang="it-IT" sz="2000" dirty="0"/>
          </a:p>
        </p:txBody>
      </p:sp>
      <p:sp>
        <p:nvSpPr>
          <p:cNvPr id="3" name="Segnaposto contenuto 2"/>
          <p:cNvSpPr>
            <a:spLocks noGrp="1"/>
          </p:cNvSpPr>
          <p:nvPr>
            <p:ph idx="1"/>
          </p:nvPr>
        </p:nvSpPr>
        <p:spPr>
          <a:xfrm>
            <a:off x="369455" y="4665517"/>
            <a:ext cx="10984345" cy="1511445"/>
          </a:xfrm>
        </p:spPr>
        <p:txBody>
          <a:bodyPr>
            <a:normAutofit fontScale="92500" lnSpcReduction="10000"/>
          </a:bodyPr>
          <a:lstStyle/>
          <a:p>
            <a:pPr marL="0" indent="0" algn="ctr">
              <a:buNone/>
            </a:pPr>
            <a:r>
              <a:rPr lang="it-IT" dirty="0" smtClean="0"/>
              <a:t>I sogni sono </a:t>
            </a:r>
            <a:r>
              <a:rPr lang="it-IT" dirty="0"/>
              <a:t>nutrimento. </a:t>
            </a:r>
            <a:r>
              <a:rPr lang="it-IT" dirty="0" smtClean="0"/>
              <a:t>Sono importanti </a:t>
            </a:r>
            <a:r>
              <a:rPr lang="it-IT" dirty="0"/>
              <a:t>perché </a:t>
            </a:r>
            <a:r>
              <a:rPr lang="it-IT" dirty="0" smtClean="0"/>
              <a:t>fanno:</a:t>
            </a:r>
            <a:r>
              <a:rPr lang="it-IT" dirty="0"/>
              <a:t/>
            </a:r>
            <a:br>
              <a:rPr lang="it-IT" dirty="0"/>
            </a:br>
            <a:r>
              <a:rPr lang="it-IT" b="1" dirty="0">
                <a:solidFill>
                  <a:schemeClr val="accent2"/>
                </a:solidFill>
              </a:rPr>
              <a:t>Agire</a:t>
            </a:r>
            <a:r>
              <a:rPr lang="it-IT" dirty="0">
                <a:solidFill>
                  <a:schemeClr val="accent2"/>
                </a:solidFill>
              </a:rPr>
              <a:t/>
            </a:r>
            <a:br>
              <a:rPr lang="it-IT" dirty="0">
                <a:solidFill>
                  <a:schemeClr val="accent2"/>
                </a:solidFill>
              </a:rPr>
            </a:br>
            <a:r>
              <a:rPr lang="it-IT" b="1" dirty="0">
                <a:solidFill>
                  <a:schemeClr val="accent2"/>
                </a:solidFill>
              </a:rPr>
              <a:t>Immaginare</a:t>
            </a:r>
            <a:r>
              <a:rPr lang="it-IT" dirty="0">
                <a:solidFill>
                  <a:schemeClr val="accent2"/>
                </a:solidFill>
              </a:rPr>
              <a:t/>
            </a:r>
            <a:br>
              <a:rPr lang="it-IT" dirty="0">
                <a:solidFill>
                  <a:schemeClr val="accent2"/>
                </a:solidFill>
              </a:rPr>
            </a:br>
            <a:r>
              <a:rPr lang="it-IT" b="1" dirty="0">
                <a:solidFill>
                  <a:schemeClr val="accent2"/>
                </a:solidFill>
              </a:rPr>
              <a:t>Crescere</a:t>
            </a:r>
            <a:endParaRPr lang="it-IT" dirty="0">
              <a:solidFill>
                <a:schemeClr val="accent2"/>
              </a:solidFill>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970" y="1027906"/>
            <a:ext cx="5942060" cy="3342409"/>
          </a:xfrm>
          <a:prstGeom prst="rect">
            <a:avLst/>
          </a:prstGeom>
        </p:spPr>
      </p:pic>
    </p:spTree>
    <p:extLst>
      <p:ext uri="{BB962C8B-B14F-4D97-AF65-F5344CB8AC3E}">
        <p14:creationId xmlns:p14="http://schemas.microsoft.com/office/powerpoint/2010/main" val="1535806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0"/>
            <a:ext cx="10515600" cy="1325563"/>
          </a:xfrm>
        </p:spPr>
        <p:txBody>
          <a:bodyPr>
            <a:normAutofit/>
          </a:bodyPr>
          <a:lstStyle/>
          <a:p>
            <a:r>
              <a:rPr lang="it-IT" sz="2200" dirty="0"/>
              <a:t>Ricordando una bella definizione di </a:t>
            </a:r>
            <a:r>
              <a:rPr lang="it-IT" sz="2200" b="1" dirty="0"/>
              <a:t>Bruno </a:t>
            </a:r>
            <a:r>
              <a:rPr lang="it-IT" sz="2200" b="1" dirty="0" smtClean="0"/>
              <a:t>Munari, </a:t>
            </a:r>
            <a:r>
              <a:rPr lang="it-IT" sz="2200" dirty="0" smtClean="0"/>
              <a:t>che </a:t>
            </a:r>
            <a:r>
              <a:rPr lang="it-IT" sz="2200" dirty="0"/>
              <a:t>sosteneva che gli alberi sono la lenta esplosione di un </a:t>
            </a:r>
            <a:r>
              <a:rPr lang="it-IT" sz="2200" dirty="0" smtClean="0"/>
              <a:t>seme, </a:t>
            </a:r>
            <a:r>
              <a:rPr lang="it-IT" sz="2200" dirty="0"/>
              <a:t>mi sono spinto in un </a:t>
            </a:r>
            <a:r>
              <a:rPr lang="it-IT" sz="2200" dirty="0" smtClean="0"/>
              <a:t>parallelismo:</a:t>
            </a:r>
            <a:endParaRPr lang="it-IT" sz="2200"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73282"/>
            <a:ext cx="12192000" cy="6019800"/>
          </a:xfrm>
          <a:prstGeom prst="rect">
            <a:avLst/>
          </a:prstGeom>
        </p:spPr>
      </p:pic>
    </p:spTree>
    <p:extLst>
      <p:ext uri="{BB962C8B-B14F-4D97-AF65-F5344CB8AC3E}">
        <p14:creationId xmlns:p14="http://schemas.microsoft.com/office/powerpoint/2010/main" val="3868519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42112" y="3634798"/>
            <a:ext cx="6948054" cy="1325563"/>
          </a:xfrm>
        </p:spPr>
        <p:txBody>
          <a:bodyPr>
            <a:normAutofit fontScale="90000"/>
          </a:bodyPr>
          <a:lstStyle/>
          <a:p>
            <a:r>
              <a:rPr lang="it-IT" sz="2200" dirty="0"/>
              <a:t>E finisco qui, sperando che le valigie vostre e di tutti i bambini siano sempre piene di sogni. In coda, un breve accenno agli altri progetti che porto avanti con i bambini e i miei contatti per chiunque volesse conoscermi </a:t>
            </a:r>
            <a:r>
              <a:rPr lang="it-IT" sz="2200" dirty="0" smtClean="0"/>
              <a:t>meglio. </a:t>
            </a:r>
            <a:r>
              <a:rPr lang="it-IT" sz="2200" dirty="0"/>
              <a:t>Grazie</a:t>
            </a:r>
            <a:r>
              <a:rPr lang="it-IT" sz="2200" dirty="0" smtClean="0"/>
              <a:t>!</a:t>
            </a:r>
            <a:br>
              <a:rPr lang="it-IT" sz="2200" dirty="0" smtClean="0"/>
            </a:br>
            <a:r>
              <a:rPr lang="it-IT" sz="2200" dirty="0"/>
              <a:t/>
            </a:r>
            <a:br>
              <a:rPr lang="it-IT" sz="2200" dirty="0"/>
            </a:br>
            <a:r>
              <a:rPr lang="it-IT" sz="2200" b="1" dirty="0"/>
              <a:t>Altri progetti: </a:t>
            </a:r>
            <a:r>
              <a:rPr lang="it-IT" sz="2200" dirty="0"/>
              <a:t/>
            </a:r>
            <a:br>
              <a:rPr lang="it-IT" sz="2200" dirty="0"/>
            </a:br>
            <a:r>
              <a:rPr lang="it-IT" sz="2200" i="1" dirty="0"/>
              <a:t>Lo Spettacolo di narrazione e burattini di “Storia di una matita”, che porto in </a:t>
            </a:r>
            <a:r>
              <a:rPr lang="it-IT" sz="2200" i="1" dirty="0" err="1"/>
              <a:t>tourneé</a:t>
            </a:r>
            <a:r>
              <a:rPr lang="it-IT" sz="2200" i="1" dirty="0"/>
              <a:t> nelle scuole e nei teatri</a:t>
            </a:r>
            <a:r>
              <a:rPr lang="it-IT" sz="2200" i="1" dirty="0" smtClean="0"/>
              <a:t>: </a:t>
            </a:r>
            <a:r>
              <a:rPr lang="it-IT" sz="2200" dirty="0" smtClean="0">
                <a:hlinkClick r:id="rId2"/>
              </a:rPr>
              <a:t>https://micheledignazio.org/storia-di-una-matita-lo-spettacolo-teatrale/</a:t>
            </a:r>
            <a:r>
              <a:rPr lang="it-IT" sz="2200" dirty="0" smtClean="0"/>
              <a:t> </a:t>
            </a:r>
            <a:br>
              <a:rPr lang="it-IT" sz="2200" dirty="0" smtClean="0"/>
            </a:br>
            <a:r>
              <a:rPr lang="it-IT" sz="2200" dirty="0" smtClean="0"/>
              <a:t/>
            </a:r>
            <a:br>
              <a:rPr lang="it-IT" sz="2200" dirty="0" smtClean="0"/>
            </a:br>
            <a:r>
              <a:rPr lang="it-IT" sz="2200" dirty="0" smtClean="0"/>
              <a:t>Il laboratorio sul riciclo creativo: </a:t>
            </a:r>
            <a:r>
              <a:rPr lang="it-IT" sz="2200" dirty="0" smtClean="0">
                <a:hlinkClick r:id="rId3"/>
              </a:rPr>
              <a:t>https://micheledignazio.files.wordpress.com/2019/05/il-secondo-lavoro-di-babbo-natale-scheda-didattica-sul-riuso-creativo-1.pdf</a:t>
            </a:r>
            <a:r>
              <a:rPr lang="it-IT" sz="2200" dirty="0" smtClean="0"/>
              <a:t> </a:t>
            </a:r>
            <a:br>
              <a:rPr lang="it-IT" sz="2200" dirty="0" smtClean="0"/>
            </a:br>
            <a:r>
              <a:rPr lang="it-IT" sz="2200" dirty="0"/>
              <a:t/>
            </a:r>
            <a:br>
              <a:rPr lang="it-IT" sz="2200" dirty="0"/>
            </a:br>
            <a:r>
              <a:rPr lang="it-IT" sz="2200" dirty="0" smtClean="0"/>
              <a:t>«Il Vicolo» a San Nicola Arcella: </a:t>
            </a:r>
            <a:r>
              <a:rPr lang="it-IT" sz="2200" dirty="0" smtClean="0">
                <a:hlinkClick r:id="rId4"/>
              </a:rPr>
              <a:t>https://micheledignazio.org/il-vicolo-vineria/</a:t>
            </a:r>
            <a:r>
              <a:rPr lang="it-IT" sz="2200" dirty="0" smtClean="0"/>
              <a:t> </a:t>
            </a:r>
            <a:br>
              <a:rPr lang="it-IT" sz="2200" dirty="0" smtClean="0"/>
            </a:br>
            <a:r>
              <a:rPr lang="it-IT" sz="2200" dirty="0"/>
              <a:t/>
            </a:r>
            <a:br>
              <a:rPr lang="it-IT" sz="2200" dirty="0"/>
            </a:br>
            <a:r>
              <a:rPr lang="it-IT" sz="2200" dirty="0" smtClean="0"/>
              <a:t>Bambini volanti: </a:t>
            </a:r>
            <a:r>
              <a:rPr lang="it-IT" sz="2200" dirty="0" smtClean="0">
                <a:hlinkClick r:id="rId5"/>
              </a:rPr>
              <a:t>https://micheledignazio.org/bambini-volanti/</a:t>
            </a:r>
            <a:r>
              <a:rPr lang="it-IT" sz="2200" dirty="0" smtClean="0"/>
              <a:t> </a:t>
            </a:r>
            <a:br>
              <a:rPr lang="it-IT" sz="2200" dirty="0" smtClean="0"/>
            </a:br>
            <a:r>
              <a:rPr lang="it-IT" sz="2200" dirty="0"/>
              <a:t/>
            </a:r>
            <a:br>
              <a:rPr lang="it-IT" sz="2200" dirty="0"/>
            </a:br>
            <a:r>
              <a:rPr lang="it-IT" sz="2200" dirty="0" smtClean="0"/>
              <a:t>Il B-Book Festival a Cosenza: </a:t>
            </a:r>
            <a:r>
              <a:rPr lang="it-IT" sz="2200" dirty="0" smtClean="0">
                <a:hlinkClick r:id="rId6"/>
              </a:rPr>
              <a:t>https://bbookfestival.com/</a:t>
            </a:r>
            <a:r>
              <a:rPr lang="it-IT" sz="2200" dirty="0" smtClean="0"/>
              <a:t> </a:t>
            </a:r>
            <a:br>
              <a:rPr lang="it-IT" sz="2200" dirty="0" smtClean="0"/>
            </a:br>
            <a:r>
              <a:rPr lang="it-IT" sz="2200" dirty="0"/>
              <a:t/>
            </a:r>
            <a:br>
              <a:rPr lang="it-IT" sz="2200" dirty="0"/>
            </a:br>
            <a:r>
              <a:rPr lang="it-IT" sz="2200" dirty="0" smtClean="0"/>
              <a:t>La radio nello zaino: </a:t>
            </a:r>
            <a:r>
              <a:rPr lang="it-IT" sz="2200" dirty="0">
                <a:hlinkClick r:id="rId7"/>
              </a:rPr>
              <a:t>https://micheledignazio.org/la-radio-nello-zaino/</a:t>
            </a:r>
            <a:r>
              <a:rPr lang="it-IT" sz="2200" dirty="0" smtClean="0"/>
              <a:t/>
            </a:r>
            <a:br>
              <a:rPr lang="it-IT" sz="2200" dirty="0" smtClean="0"/>
            </a:br>
            <a:r>
              <a:rPr lang="it-IT" sz="2200" dirty="0"/>
              <a:t/>
            </a:r>
            <a:br>
              <a:rPr lang="it-IT" sz="2200" dirty="0"/>
            </a:br>
            <a:r>
              <a:rPr lang="it-IT" sz="2200" dirty="0" smtClean="0"/>
              <a:t/>
            </a:r>
            <a:br>
              <a:rPr lang="it-IT" sz="2200" dirty="0" smtClean="0"/>
            </a:br>
            <a:r>
              <a:rPr lang="it-IT" dirty="0"/>
              <a:t/>
            </a:r>
            <a:br>
              <a:rPr lang="it-IT" dirty="0"/>
            </a:br>
            <a:endParaRPr lang="it-IT" dirty="0"/>
          </a:p>
        </p:txBody>
      </p:sp>
      <p:pic>
        <p:nvPicPr>
          <p:cNvPr id="4" name="Immagin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4202" y="295564"/>
            <a:ext cx="4960106" cy="6206836"/>
          </a:xfrm>
          <a:prstGeom prst="rect">
            <a:avLst/>
          </a:prstGeom>
        </p:spPr>
      </p:pic>
    </p:spTree>
    <p:extLst>
      <p:ext uri="{BB962C8B-B14F-4D97-AF65-F5344CB8AC3E}">
        <p14:creationId xmlns:p14="http://schemas.microsoft.com/office/powerpoint/2010/main" val="346785072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854</TotalTime>
  <Words>1279</Words>
  <Application>Microsoft Office PowerPoint</Application>
  <PresentationFormat>Widescreen</PresentationFormat>
  <Paragraphs>58</Paragraphs>
  <Slides>33</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33</vt:i4>
      </vt:variant>
    </vt:vector>
  </HeadingPairs>
  <TitlesOfParts>
    <vt:vector size="39" baseType="lpstr">
      <vt:lpstr>&amp;quot</vt:lpstr>
      <vt:lpstr>Arial</vt:lpstr>
      <vt:lpstr>Calibri</vt:lpstr>
      <vt:lpstr>Calibri Light</vt:lpstr>
      <vt:lpstr>Cambria</vt:lpstr>
      <vt:lpstr>Tema di Office</vt:lpstr>
      <vt:lpstr>Come sviluppare le capacità creative nei bambini?  Lo scrittore Michele D’Ignazio ci accompagna in un cammino per scoprire le molteplici possibilità creative contenute nei tre libri di “Storia di una matita”, editi da Rizzoli, favorendo l’apprendimento attraverso il gioco e l’immaginazione. </vt:lpstr>
      <vt:lpstr>Presentazione standard di PowerPoint</vt:lpstr>
      <vt:lpstr>Presentazione standard di PowerPoint</vt:lpstr>
      <vt:lpstr>Presentazione standard di PowerPoint</vt:lpstr>
      <vt:lpstr>Presentazione standard di PowerPoint</vt:lpstr>
      <vt:lpstr>La valigia dei sogni  Partiamo dalla valigia. Questa che vedete nelle foto me la porto sempre dietro. In tutte le scuole, in occasione dei tanti incontri ma anche per gli spettacoli.  </vt:lpstr>
      <vt:lpstr>La valigia me l’ha regalata mio nonno e ci sono molto affezionato. Quando ho iniziato ad incontrare i bambini nelle scuole, la prima cosa che mi sono chiesto è stata: «Dove voglio riporre tutti i libri, i materiali, gli oggetti che utilizzo? In uno zaino? In una cartella? No! Ci vuole qualcosa di più bello e affascinante.»   Allora mi sono ricordato delle valigie di mio nonno. Ed è lì che ho tutto il mio mondo ed è con lei che mi presento ai bambini.  Sin dal primo incontro mi sono reso conto che, una volta entrato in classe, un occhio dei bambini guardava me, l’altro era tutto per la valigia. La curiosità li divorava. E più parlavo, temporeggiando, più notavo il crescere di una tensione emotiva: erano curiosi riguardo a ciò che dicevo, ma allo stesso tempo non vedevano l’ora di chiedermi “Cosa c’è in quella valigia?” e “Quando la apriamo?”  La valigia è quindi una mia fedele compagna, il mio portafortuna. </vt:lpstr>
      <vt:lpstr>Sogni e metamorfosi    Ma partiamo dal mio primo libro: Storia di una matita. È la prima cosa che tiro fuori dalla valigia. E parto sempre dalla lettura! Cosa racconta “Storia di una matita”?  È la storia di un ragazzo di nome Lapo che ha più o meno la mia stessa età, 30 anni. Ed ha un sogno: diventare un bravissimo illustratore. Lo spera talmente tanto che, una mattina, a partire dalle sue dita, si ritrova trasformato in una gigantesca matita. Ovvero nell’oggetto che più utilizza. Nello strumento che è il motore dei suoi sogni. </vt:lpstr>
      <vt:lpstr>Una volta diventato matita, anziché camminare scivola e lascia tanti segni e ghirigori, che diventano ben presto disegni e colori, sempre più belli. E la città dove abita, le vie e le piazze, si riempiranno dei disegni di Lapo. Tralasciamo per un momento il modo in cui si trasforma. Questo lo scoprirete da soli, leggendo il libro. Vi svelo solo l’inizio, che solitamente i bambini adorano, suscitando un misto di emozioni tra la simpatia e l’ilarità. L’idea per la trasformazione è venuta notando una somiglianza tra due gesti simili: il temperare una matita e il… mettersi le dita nel naso. È così che il mignolo è diventato una matita!  Gira e rigira, scava a riscava, ad un certo punto Lapo si rende conto che il suo dito si è trasformato in una matita.  E poi è tutta una trasformazione: le 10 dita delle mani, quelle dei piedi, fino a quando Lapo, a metamorfosi completata, si ritrova ad essere una gigantesca matita. </vt:lpstr>
      <vt:lpstr>Una delle prime difficoltà che Lapo deve affrontare è che non ha una faccia, così inizia a disegnare più visi, riponendoli in una valigia per utilizzarli nei momenti giusti. Una faccia per quando è felice, una per quando è triste, una divertita e divertente, una annoiata, una innamorata e anche una bella faccia tosta, che a volte ce n’è proprio bisogno. Ne disegna più di cento, ma ben presto si rende conto che non gli sarebbero bastate.     </vt:lpstr>
      <vt:lpstr>Ma veniamo al cuore della storia: il racconto, tralasciando le molte sfumature, è sì un elogio del sogno e dell’essere sognatori, ma vuole esplorarne anche le sue contraddizioni.</vt:lpstr>
      <vt:lpstr>Insomma, è importante avere dei sogni, ma non bisogna esagerare. Lapo stava tutto il giorno a disegnare, ma il suo frigorifero era vuoto, nella città in cui si era trasferito per inseguire il suo sogno ancora non si era fatto degli amici. E men che meno aveva una fidanzata. Stava perdendo la sua umanità. Quindi, prendendo spunto dalla storia, si inizia a riflettere con i bambini sui sogni e sulle azioni che ci portano a fare.     Questo è uno dei primi giochi che ho sperimentato. E rimane ancora oggi uno dei miei preferiti. “Lapo si è trasformato in una matita, perché sognava di fare il disegnatore. E tu? Cosa sogni? E in cosa rischi di trasformarti?” Date un’occhiata ai disegni sotto, cliccandoci su, ne troverete di belle. C’è la “sezione” oggetti (tecnologici e non) ma anche quella animali, di cui i bambini nutrono sempre un grande fascino.  Le idee dei bambini sono innumerevoli: delle stoffe, una sveglia, un compasso, un computer, un cellulare, un libro, uno stendi abiti, un lego.  Una raccolta più vasta potete consultarla al seguente link: https://storiadiunamatita.wordpress.com/2013/09/18/mi-vorrei-trasformare-in/   </vt:lpstr>
      <vt:lpstr> </vt:lpstr>
      <vt:lpstr>     Si parte con l’idea (magari un veloce brain-storming in classe, saltando di banco in banco), poi si chiede ai bambini di disegnare loro stessi a metamorfosi completata. Infine arriva la parte narrativa, provando a far scrivere delle storie, cercando di capire il perché delle loro trasformazioni, nei suoi aspetti positivi e negativi.  Perché ti sei trasformata in uno smart phone? Perché in delle stoffe, in una sveglia o in delle pastiglie moment? Com’è la vita da compasso? E quella di coccodrillo? Perché, trasformato in un coccodrillo, vuoi mangiare le persone che ti circondano?  Nei panni di un oggetto vengono fuori emozioni e sentimenti che spesso si evita di raccontare in prima persona.  Il discorso quindi si allarga e si può andare in parti profonde dell’animo di un bambino. Si parla di sogni, di cose divertenti che fanno, di oggetti che spesso utilizzano. I bambini, immedesimandosi in un oggetto (o in un animale) parlano di loro, si aprono, attraverso questa forma di comunicazione indiretta. Descrivono loro stessi. Sono a volte critici e dubbiosi su ciò che fanno. Altre volte, soddisfatti e compiaciuti. </vt:lpstr>
      <vt:lpstr>  Ho iniziato ad approfondire questo discorso quando ho intuito che i sogni di molti bambini (anche piuttosto piccoli di età, 5 o 6 anni) erano dettati, piuttosto che da un reale fantasticare, da un’immagine mediatica rimbalzata da tanti schermi che ci circondano. L’esempio più classico, soprattutto per i maschi, è fare il calciatore: però, chiacchierando con i bambini, spesso si scopre che dietro al di giocare a pallone e, chissà, forse un giorno diventare un calciatore se ne cela uno diverso: essere famoso e ricco.  Ammesso che non c’è nulla di male nel sognare di diventare famosi, anche se in una società basata sull’immagine e l’apparenza questo può portare a delle conseguenze non trascurabili, bisogna saper distinguere: una cosa è essere famoso, una cosa diventare un calciatore.   Anche i calciatori fanno sacrifici per inseguire i loro sogni, si allenano tantissimo e non tutti diventano campioni o giocano in serie A. Io credo che questo sia importante da dire, con parole semplici, a chi tra i bambini confonde il mezzo con il fine, confonde l’immagine edulcorata e luccicante con la realtà.   </vt:lpstr>
      <vt:lpstr>Nel ragionamento sulla fama e l’essere famoso ci viene in soccorso un personaggio del romanzo: il potente magnate delle telecomunicazioni che, dall’ultimo piano del suo grattacielo, vede i disegni di Lapo, ne rimane affascinato, ma soprattutto si accorge di come gli abitanti della città sono attratti da quella forma d’arte. Allora decide di fare un programma televisivo con Lapo protagonista. Alla fine Lapo tentennerà, perché fiuta il rischio di diventare un fenomeno da baraccone, imprigionato nello  schermo di una televisione. E dirà: “Ma io non voglio diventare una stella della tv, voglio solo disegnare!”  Letto con quest’ottica, “Storia di una matita” è un vero e proprio racconto di formazione, che generalmente aiuta anche bambini e ragazzi a ragionare sul mondo del lavoro, sui propri sogni e le proprie ambizioni.  </vt:lpstr>
      <vt:lpstr>Presentazione standard di PowerPoint</vt:lpstr>
      <vt:lpstr>Scopre che, con un po’ di fortuna, nella vita si possono unire due passioni: insegnare e disegnare. Scopre inoltre che nella vita è importante sognare con sé stessi, ma forse lo è ancora di più sognare con gli altri.             </vt:lpstr>
      <vt:lpstr>Però… però… C’è sempre un però! Perché la buona letteratura, secondo me, non deve avere la presunzione di consegnare certezze, ma può solo porre dubbi, domande, spunti di riflessione. Il ragionamento è simile a quello del primo libro. Questo secondo racconto vuole essere un elogio della creatività e dell’immaginazione, senza tralasciarne le controindicazioni. Leggendo il libro, scoprirete come, dando totale libertà alle loro passioni e alla loro personalità, tutti rischiano di andare incontro ad una metamorfosi. E ad uno stato di caos e confusione. L’immaginazione è importante, ma bisogna saperla usare. </vt:lpstr>
      <vt:lpstr>Presentazione standard di PowerPoint</vt:lpstr>
      <vt:lpstr> Lo spunto per questa attività lo prendo da una parte del libro con gli animali, di cui i bambini nutrono sempre un grande fascino.   Il Forbicillo e gli altri animali un po’ particolari.  «È un periodo che Dario ha più fantasia del solito» disse Mirella. Era vero. Il piccolo Dario iniziava a fantasticare a occhi aperti, con grande libertà. Guardando fuori dal finestrino dell’autobus, aveva visto il grattacielo con la lunga antenna televisiva e aveva detto alla mamma che sembrava una gigantesca siringa. «Il cielo non deve stare tanto bene, se ha bisogno di farsi le punture» aveva aggiunto. Si era anche immaginato, passeggiando per strada, che le strisce pedonali fossero dei grandi pianoforti da suonare con i piedi, in attesa che il semaforo tornasse verde. Allo zoo, raggiunsero una vasca piena di coccodrilli, ma furono distratti da un barrito fragoroso. Nelle vicinanze, c’era un grande elefante che faceva tremare la terra ad ogni suo passo. Era la prima volta che Lapo vedeva un pachiderma. Rimase colpito. Ma Dario lo fece sobbalzare ancora di più. «Guardate! Guardate la proboscide! Vedete come disegna?» In un attimo, Lapo vide quello che vedeva Dario. L’elefante che avevano di fronte sembrava un normale elefante: la pelle grigia e grinzosa, le grandi orecchie, la coda fine e lunga. Ma c’era qualcosa di diverso… la proboscide! Non era grigia, bensì di un giallo acceso. E non terminava con le narici, ma con una punta perfetta. L’elefante non la usava per raccogliere oggetti e spruzzare acqua, ma per disegnare. Quello che Lapo e Dario vedevano era un gigantesco pachiderma disegnatore con una proboscide-matita. (Pag. 99, Storia di una matita. A scuola, Rizzoli)  Gli animali particolari che appaiono nel racconto sono tanti. Non solo l’elefante disegnatore, ma anche il temperinoceronte. Prendendo spunto da questa parte del libro, chiedo ai bambini di inventare loro stessi degli animali particolari, usando il metodo del binomio fantastico, in cui il primo elemento è un animale e il secondo uno strumento (nella maggior parte dei casi, uno strumento per scrivere e disegnare, oppure oggetti di uso quotidiano che si trovano a scuola). </vt:lpstr>
      <vt:lpstr>Ad esempio, Carolina ha inventato il Forbicillo</vt:lpstr>
      <vt:lpstr>E Bianca lo Zapanda, metà zaino, metà panda.</vt:lpstr>
      <vt:lpstr>Oltre all’idea, è importante la musicalità del nome, che lo rende facile da ricordare e pronunciare: Forbici &amp; armadillo = Forbicillo Panda &amp; zaino = Zapanda Temperino &amp; rinoceronte = Temperinoceronte            Una volta inventato un animale, si può inventare una storia, chiedendosi: Dove vive? Cosa fa? Parla? Cosa dice? </vt:lpstr>
      <vt:lpstr>Presentazione standard di PowerPoint</vt:lpstr>
      <vt:lpstr>Giochi di parole Anche le parole subiscono metamorfosi. Ecco alcuni dei giochi di parole contenuti nel 2 libri. La mia specialità è Pollock con patate al forno. Ne vado Giotto. È un piatto che Kandiskij con tante spezie e, dopo averlo mangiato, sono sempre Sanzio. Oh, per non dimenticare il vino, appena travasato dalle Botticelli. Se non vi piace il rumore, tappatevi le orecchie, perché qui di sicuro si farà un gran Picasso, evitando però di calpestare il Pratesi. Dalì c’è una visione splendida. Mirò il dito su quel personaggio così alto e Magritte, e poi quell’altro pennuto da sembrare un Pollock, lanciando un Dada a sei facce a quella ragazza con due Boccioni così, poi si rese conto che gli puzzava la Capucci e pensò di doversi fare un Duchamp, ma adesso Basquiat! (Pag. 85, Storia di una matita, Rizzoli 2012) </vt:lpstr>
      <vt:lpstr>Matite e alberi Ma continuiamo a togliere oggetti dalla valigia.  Dopo libri, facce e disegni, tocca alle matite, che sono sempre molto amate e scatenano lunghi “Oohhh” di sorpresa. Ci sono le matite in legno grezzo, di diverse dimensioni, oltre alla matita porta-matita. </vt:lpstr>
      <vt:lpstr>Questa matita ha dato uno spunto decisivo per l’idea del terzo libro di “Storia di una matita”: Storia di una matita. A casa.   </vt:lpstr>
      <vt:lpstr>Presentazione standard di PowerPoint</vt:lpstr>
      <vt:lpstr>È un crescendo di apertura: Lapo, in questa terza storia, è sempre meno concentrato su sé stesso, pensa più agli altri, alla loro cura, al loro benessere, pensa ai luoghi dove è nato e cresciuto.</vt:lpstr>
      <vt:lpstr>Che i sogni siano semi. Credo molto in questa frase. I sogni vanno seminati e fatti crescere con cura, giorno dopo giorno.  </vt:lpstr>
      <vt:lpstr>Ricordando una bella definizione di Bruno Munari, che sosteneva che gli alberi sono la lenta esplosione di un seme, mi sono spinto in un parallelismo:</vt:lpstr>
      <vt:lpstr>E finisco qui, sperando che le valigie vostre e di tutti i bambini siano sempre piene di sogni. In coda, un breve accenno agli altri progetti che porto avanti con i bambini e i miei contatti per chiunque volesse conoscermi meglio. Grazie!  Altri progetti:  Lo Spettacolo di narrazione e burattini di “Storia di una matita”, che porto in tourneé nelle scuole e nei teatri: https://micheledignazio.org/storia-di-una-matita-lo-spettacolo-teatrale/   Il laboratorio sul riciclo creativo: https://micheledignazio.files.wordpress.com/2019/05/il-secondo-lavoro-di-babbo-natale-scheda-didattica-sul-riuso-creativo-1.pdf   «Il Vicolo» a San Nicola Arcella: https://micheledignazio.org/il-vicolo-vineria/   Bambini volanti: https://micheledignazio.org/bambini-volanti/   Il B-Book Festival a Cosenza: https://bbookfestival.com/   La radio nello zaino: https://micheledignazio.org/la-radio-nello-zaino/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sviluppare le capacità creative nei bambini?   </dc:title>
  <dc:creator>Via Atene</dc:creator>
  <cp:lastModifiedBy>Via Atene</cp:lastModifiedBy>
  <cp:revision>52</cp:revision>
  <dcterms:created xsi:type="dcterms:W3CDTF">2020-02-19T07:41:27Z</dcterms:created>
  <dcterms:modified xsi:type="dcterms:W3CDTF">2020-02-19T21:56:16Z</dcterms:modified>
</cp:coreProperties>
</file>